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63" r:id="rId4"/>
    <p:sldId id="265" r:id="rId5"/>
    <p:sldId id="264" r:id="rId6"/>
    <p:sldId id="266" r:id="rId7"/>
    <p:sldId id="259" r:id="rId8"/>
    <p:sldId id="280" r:id="rId9"/>
    <p:sldId id="282" r:id="rId10"/>
    <p:sldId id="281" r:id="rId11"/>
    <p:sldId id="274" r:id="rId12"/>
    <p:sldId id="275" r:id="rId13"/>
    <p:sldId id="269" r:id="rId14"/>
    <p:sldId id="339" r:id="rId15"/>
    <p:sldId id="270" r:id="rId16"/>
    <p:sldId id="294" r:id="rId17"/>
    <p:sldId id="334" r:id="rId18"/>
    <p:sldId id="340" r:id="rId19"/>
    <p:sldId id="335" r:id="rId20"/>
    <p:sldId id="336" r:id="rId21"/>
    <p:sldId id="337" r:id="rId22"/>
    <p:sldId id="341" r:id="rId23"/>
    <p:sldId id="324" r:id="rId24"/>
    <p:sldId id="298" r:id="rId25"/>
    <p:sldId id="302" r:id="rId26"/>
    <p:sldId id="303" r:id="rId27"/>
    <p:sldId id="309" r:id="rId28"/>
    <p:sldId id="310" r:id="rId29"/>
    <p:sldId id="305" r:id="rId30"/>
    <p:sldId id="307" r:id="rId31"/>
    <p:sldId id="308" r:id="rId32"/>
    <p:sldId id="338" r:id="rId33"/>
    <p:sldId id="311" r:id="rId34"/>
    <p:sldId id="313" r:id="rId35"/>
    <p:sldId id="317" r:id="rId36"/>
    <p:sldId id="306" r:id="rId37"/>
    <p:sldId id="325" r:id="rId38"/>
    <p:sldId id="326" r:id="rId39"/>
    <p:sldId id="327" r:id="rId40"/>
    <p:sldId id="328" r:id="rId41"/>
    <p:sldId id="329" r:id="rId42"/>
    <p:sldId id="330" r:id="rId43"/>
    <p:sldId id="331" r:id="rId44"/>
    <p:sldId id="332" r:id="rId45"/>
    <p:sldId id="333" r:id="rId46"/>
  </p:sldIdLst>
  <p:sldSz cx="12192000" cy="6858000"/>
  <p:notesSz cx="6858000" cy="9144000"/>
  <p:defaultTextStyle>
    <a:defPPr>
      <a:defRPr lang="zh-CN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91" autoAdjust="0"/>
    <p:restoredTop sz="94660"/>
  </p:normalViewPr>
  <p:slideViewPr>
    <p:cSldViewPr snapToGrid="0">
      <p:cViewPr varScale="1">
        <p:scale>
          <a:sx n="67" d="100"/>
          <a:sy n="67" d="100"/>
        </p:scale>
        <p:origin x="9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69216" y="2490788"/>
            <a:ext cx="8449336" cy="939800"/>
          </a:xfrm>
        </p:spPr>
        <p:txBody>
          <a:bodyPr/>
          <a:lstStyle>
            <a:lvl1pPr>
              <a:defRPr sz="400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D37AF94F-AD06-4697-A074-2314302A265C}" type="datetime1">
              <a:rPr lang="zh-CN" altLang="en-US" smtClean="0"/>
              <a:t>2019/4/1</a:t>
            </a:fld>
            <a:endParaRPr lang="en-US" altLang="zh-CN" dirty="0"/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1</a:t>
            </a:r>
          </a:p>
        </p:txBody>
      </p:sp>
      <p:sp>
        <p:nvSpPr>
          <p:cNvPr id="15367" name="AutoShape 7"/>
          <p:cNvSpPr>
            <a:spLocks noChangeArrowheads="1"/>
          </p:cNvSpPr>
          <p:nvPr/>
        </p:nvSpPr>
        <p:spPr bwMode="auto">
          <a:xfrm>
            <a:off x="912284" y="1844675"/>
            <a:ext cx="10363200" cy="109538"/>
          </a:xfrm>
          <a:custGeom>
            <a:avLst/>
            <a:gdLst>
              <a:gd name="G0" fmla="+- 618 0 0"/>
              <a:gd name="T0" fmla="*/ 0 w 1000"/>
              <a:gd name="T1" fmla="*/ 0 h 1000"/>
              <a:gd name="T2" fmla="*/ 618 w 1000"/>
              <a:gd name="T3" fmla="*/ 0 h 1000"/>
              <a:gd name="T4" fmla="*/ 618 w 1000"/>
              <a:gd name="T5" fmla="*/ 1000 h 1000"/>
              <a:gd name="T6" fmla="*/ 0 w 1000"/>
              <a:gd name="T7" fmla="*/ 1000 h 1000"/>
              <a:gd name="T8" fmla="*/ 0 w 1000"/>
              <a:gd name="T9" fmla="*/ 0 h 1000"/>
              <a:gd name="T10" fmla="*/ 1000 w 1000"/>
              <a:gd name="T11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15368" name="Rectangle 8"/>
          <p:cNvSpPr>
            <a:spLocks noChangeArrowheads="1"/>
          </p:cNvSpPr>
          <p:nvPr/>
        </p:nvSpPr>
        <p:spPr bwMode="auto">
          <a:xfrm>
            <a:off x="912285" y="908050"/>
            <a:ext cx="75819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dirty="0"/>
              <a:t>程序设计语言（一）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9AD68275-FB98-4AF3-BFD8-BD669295B6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0" y="3754846"/>
            <a:ext cx="527685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91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0B58F0C-48CE-46E7-AAFA-2C814B95F44A}" type="datetime1">
              <a:rPr lang="zh-CN" altLang="en-US" smtClean="0"/>
              <a:t>2019/4/1</a:t>
            </a:fld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42BEE6-27F5-4707-951E-E94718B787A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6162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6211B07-5268-4A9E-B8B8-ACF135030630}" type="datetime1">
              <a:rPr lang="zh-CN" altLang="en-US" smtClean="0"/>
              <a:t>2019/4/1</a:t>
            </a:fld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AE4838-1D78-4401-94EA-D6F3181B7AC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7090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667DDA1-8EF6-48E8-ACEB-7B6C6FD4A9B2}" type="datetime1">
              <a:rPr lang="zh-CN" altLang="en-US" smtClean="0"/>
              <a:t>2019/4/1</a:t>
            </a:fld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7632E8-82DA-4D24-8EB3-4495BB08589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3767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65118" y="304800"/>
            <a:ext cx="2669116" cy="5715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55651" y="304800"/>
            <a:ext cx="7806267" cy="5715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5D0FC16-A996-4812-AB62-6E1581C7AEBF}" type="datetime1">
              <a:rPr lang="zh-CN" altLang="en-US" smtClean="0"/>
              <a:t>2019/4/1</a:t>
            </a:fld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0C019F-EE32-4A6F-91D7-1B31B755558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16469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69216" y="2490788"/>
            <a:ext cx="8449336" cy="939800"/>
          </a:xfrm>
        </p:spPr>
        <p:txBody>
          <a:bodyPr/>
          <a:lstStyle>
            <a:lvl1pPr>
              <a:defRPr sz="400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255009" y="4095156"/>
            <a:ext cx="7680655" cy="1782117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800"/>
            </a:lvl1pPr>
          </a:lstStyle>
          <a:p>
            <a:pPr lvl="0"/>
            <a:r>
              <a:rPr lang="zh-CN" altLang="en-US" noProof="0" dirty="0"/>
              <a:t>姓名 单位与部门</a:t>
            </a:r>
          </a:p>
          <a:p>
            <a:pPr lvl="0"/>
            <a:r>
              <a:rPr lang="zh-CN" altLang="en-US" noProof="0" dirty="0"/>
              <a:t>邮箱</a:t>
            </a:r>
            <a:endParaRPr lang="en-US" altLang="zh-CN" noProof="0" dirty="0"/>
          </a:p>
          <a:p>
            <a:pPr lvl="0"/>
            <a:fld id="{6C40B87A-88C1-4508-9DA4-E8CBD3BEE188}" type="datetime1">
              <a:rPr lang="zh-CN" altLang="en-US" noProof="0" smtClean="0"/>
              <a:t>2017/8/25</a:t>
            </a:fld>
            <a:endParaRPr lang="en-US" altLang="zh-CN" noProof="0" dirty="0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66C5BDEC-FF4B-4DE2-96ED-B77D9FCD3A2E}" type="datetime1">
              <a:rPr lang="zh-CN" altLang="en-US" smtClean="0"/>
              <a:t>2019/4/1</a:t>
            </a:fld>
            <a:endParaRPr lang="en-US" altLang="zh-CN" dirty="0"/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1</a:t>
            </a:r>
          </a:p>
        </p:txBody>
      </p:sp>
      <p:sp>
        <p:nvSpPr>
          <p:cNvPr id="15367" name="AutoShape 7"/>
          <p:cNvSpPr>
            <a:spLocks noChangeArrowheads="1"/>
          </p:cNvSpPr>
          <p:nvPr/>
        </p:nvSpPr>
        <p:spPr bwMode="auto">
          <a:xfrm>
            <a:off x="912284" y="1844675"/>
            <a:ext cx="10363200" cy="109538"/>
          </a:xfrm>
          <a:custGeom>
            <a:avLst/>
            <a:gdLst>
              <a:gd name="G0" fmla="+- 618 0 0"/>
              <a:gd name="T0" fmla="*/ 0 w 1000"/>
              <a:gd name="T1" fmla="*/ 0 h 1000"/>
              <a:gd name="T2" fmla="*/ 618 w 1000"/>
              <a:gd name="T3" fmla="*/ 0 h 1000"/>
              <a:gd name="T4" fmla="*/ 618 w 1000"/>
              <a:gd name="T5" fmla="*/ 1000 h 1000"/>
              <a:gd name="T6" fmla="*/ 0 w 1000"/>
              <a:gd name="T7" fmla="*/ 1000 h 1000"/>
              <a:gd name="T8" fmla="*/ 0 w 1000"/>
              <a:gd name="T9" fmla="*/ 0 h 1000"/>
              <a:gd name="T10" fmla="*/ 1000 w 1000"/>
              <a:gd name="T11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zh-CN" sz="2400">
              <a:latin typeface="Times New Roman" panose="02020603050405020304" pitchFamily="18" charset="0"/>
            </a:endParaRPr>
          </a:p>
        </p:txBody>
      </p:sp>
      <p:pic>
        <p:nvPicPr>
          <p:cNvPr id="15369" name="Picture 9" descr="python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301" y="1125539"/>
            <a:ext cx="2783417" cy="70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596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0849324-CEA2-48D8-9B22-72A2DCAF585C}" type="datetime1">
              <a:rPr lang="zh-CN" altLang="en-US" smtClean="0"/>
              <a:t>2019/4/1</a:t>
            </a:fld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06AA6B-51D0-4508-BF0C-1C5E473C4B8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7590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F1AA2-B345-4908-B9D8-2CF87FD23505}" type="datetime1">
              <a:rPr lang="zh-CN" altLang="en-US" smtClean="0"/>
              <a:t>2019/4/1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77A28-E063-4957-84E5-9A2BAFEED1DA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7" name="Picture 3" descr="MP900433169[1]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101" y="3141664"/>
            <a:ext cx="6091767" cy="245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 userDrawn="1"/>
        </p:nvSpPr>
        <p:spPr>
          <a:xfrm>
            <a:off x="2133567" y="1772816"/>
            <a:ext cx="7488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000099"/>
                </a:solidFill>
                <a:ea typeface="华文中宋" panose="02010600040101010101" pitchFamily="2" charset="-122"/>
              </a:rPr>
              <a:t>美好课堂，携手共建！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837252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A0F5702-9C42-4DA4-BBEE-71F87EB67D44}" type="datetime1">
              <a:rPr lang="zh-CN" altLang="en-US" smtClean="0"/>
              <a:t>2019/4/1</a:t>
            </a:fld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780F86-65E5-4E82-83E8-BD4492FBCE5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2320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1" y="1052514"/>
            <a:ext cx="5232400" cy="4967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052514"/>
            <a:ext cx="5232400" cy="4967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B61BD4-E876-4526-B070-E4935C93C3B6}" type="datetime1">
              <a:rPr lang="zh-CN" altLang="en-US" smtClean="0"/>
              <a:t>2019/4/1</a:t>
            </a:fld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6DD6A5-92CF-45FF-88C0-62C512EF530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6953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A7E63A6-12A7-43C0-9C60-4423FE6772F4}" type="datetime1">
              <a:rPr lang="zh-CN" altLang="en-US" smtClean="0"/>
              <a:t>2019/4/1</a:t>
            </a:fld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E1A705-9A87-40D9-8585-F8F26534989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0414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65E1112-FF5F-4577-A744-B6B67D5B084B}" type="datetime1">
              <a:rPr lang="zh-CN" altLang="en-US" smtClean="0"/>
              <a:t>2019/4/1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93A100-B4E9-43DB-8D48-3D41510D711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54587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2BB49B1-458E-403E-8027-CCB9CB6D86BB}" type="datetime1">
              <a:rPr lang="zh-CN" altLang="en-US" smtClean="0"/>
              <a:t>2019/4/1</a:t>
            </a:fld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7BB829-CC45-4FC3-9232-AAB10ADADDB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56062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6233" y="188914"/>
            <a:ext cx="10668000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1" y="1052513"/>
            <a:ext cx="10668000" cy="5219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4340" name="AutoShape 4"/>
          <p:cNvSpPr>
            <a:spLocks noChangeArrowheads="1"/>
          </p:cNvSpPr>
          <p:nvPr/>
        </p:nvSpPr>
        <p:spPr bwMode="auto">
          <a:xfrm>
            <a:off x="812800" y="908050"/>
            <a:ext cx="10610851" cy="109538"/>
          </a:xfrm>
          <a:custGeom>
            <a:avLst/>
            <a:gdLst>
              <a:gd name="G0" fmla="+- 585 0 0"/>
              <a:gd name="T0" fmla="*/ 0 w 1000"/>
              <a:gd name="T1" fmla="*/ 0 h 1000"/>
              <a:gd name="T2" fmla="*/ 585 w 1000"/>
              <a:gd name="T3" fmla="*/ 0 h 1000"/>
              <a:gd name="T4" fmla="*/ 585 w 1000"/>
              <a:gd name="T5" fmla="*/ 1000 h 1000"/>
              <a:gd name="T6" fmla="*/ 0 w 1000"/>
              <a:gd name="T7" fmla="*/ 1000 h 1000"/>
              <a:gd name="T8" fmla="*/ 0 w 1000"/>
              <a:gd name="T9" fmla="*/ 0 h 1000"/>
              <a:gd name="T10" fmla="*/ 1000 w 1000"/>
              <a:gd name="T11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14341" name="Line 5"/>
          <p:cNvSpPr>
            <a:spLocks noChangeShapeType="1"/>
          </p:cNvSpPr>
          <p:nvPr/>
        </p:nvSpPr>
        <p:spPr bwMode="auto">
          <a:xfrm flipV="1">
            <a:off x="812800" y="6308725"/>
            <a:ext cx="105664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12800" y="6381751"/>
            <a:ext cx="26416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85E43747-00D3-4709-B2C3-ACBB5DF1A894}" type="datetime1">
              <a:rPr lang="zh-CN" altLang="en-US" smtClean="0"/>
              <a:t>2019/4/1</a:t>
            </a:fld>
            <a:endParaRPr lang="en-US" altLang="zh-CN" dirty="0"/>
          </a:p>
        </p:txBody>
      </p:sp>
      <p:sp>
        <p:nvSpPr>
          <p:cNvPr id="14344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84167" y="6381750"/>
            <a:ext cx="2641600" cy="26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D777A28-E063-4957-84E5-9A2BAFEED1DA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14350" name="Picture 14" descr="python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2301" y="188914"/>
            <a:ext cx="26797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764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8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469900" indent="-4699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u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04925" indent="-3952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93863" indent="-38735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93913" indent="-398463" algn="l" rtl="0" eaLnBrk="1" fontAlgn="base" hangingPunct="1">
        <a:lnSpc>
          <a:spcPct val="120000"/>
        </a:lnSpc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l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5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BAE34D9-A741-4F15-B6AB-298760AB9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1332" y="3210316"/>
            <a:ext cx="8449336" cy="9398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章</a:t>
            </a:r>
            <a:r>
              <a:rPr lang="en-US" altLang="zh-CN" dirty="0"/>
              <a:t> </a:t>
            </a:r>
            <a:r>
              <a:rPr lang="zh-CN" altLang="en-US" dirty="0"/>
              <a:t>顺序与选择结构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sz="3100" dirty="0"/>
              <a:t>吴兰岸</a:t>
            </a:r>
          </a:p>
        </p:txBody>
      </p:sp>
    </p:spTree>
    <p:extLst>
      <p:ext uri="{BB962C8B-B14F-4D97-AF65-F5344CB8AC3E}">
        <p14:creationId xmlns:p14="http://schemas.microsoft.com/office/powerpoint/2010/main" val="155240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F0F0986-10AD-445A-BC51-E66B724FA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输入与输出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0250839A-EDD0-4499-9FF6-79CB928B3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Python3</a:t>
            </a:r>
            <a:r>
              <a:rPr lang="zh-CN" altLang="en-US" dirty="0"/>
              <a:t>的输入函数为</a:t>
            </a:r>
            <a:r>
              <a:rPr lang="en-US" altLang="zh-CN" dirty="0"/>
              <a:t>input()</a:t>
            </a:r>
            <a:r>
              <a:rPr lang="zh-CN" altLang="en-US" dirty="0">
                <a:solidFill>
                  <a:srgbClr val="FF0000"/>
                </a:solidFill>
              </a:rPr>
              <a:t>， </a:t>
            </a:r>
            <a:r>
              <a:rPr lang="en-US" altLang="zh-CN" dirty="0">
                <a:solidFill>
                  <a:srgbClr val="FF0000"/>
                </a:solidFill>
              </a:rPr>
              <a:t>input()</a:t>
            </a:r>
            <a:r>
              <a:rPr lang="zh-CN" altLang="en-US" dirty="0">
                <a:solidFill>
                  <a:srgbClr val="FF0000"/>
                </a:solidFill>
              </a:rPr>
              <a:t>返回的数据类型是</a:t>
            </a:r>
            <a:r>
              <a:rPr lang="en-US" altLang="zh-CN" dirty="0" err="1">
                <a:solidFill>
                  <a:srgbClr val="FF0000"/>
                </a:solidFill>
              </a:rPr>
              <a:t>str</a:t>
            </a:r>
            <a:r>
              <a:rPr lang="en-US" altLang="zh-CN" dirty="0">
                <a:solidFill>
                  <a:srgbClr val="FF0000"/>
                </a:solidFill>
              </a:rPr>
              <a:t>,</a:t>
            </a:r>
            <a:r>
              <a:rPr lang="zh-CN" altLang="en-US" dirty="0">
                <a:solidFill>
                  <a:srgbClr val="FF0000"/>
                </a:solidFill>
              </a:rPr>
              <a:t>即字符串类型的数据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Python3</a:t>
            </a:r>
            <a:r>
              <a:rPr lang="zh-CN" altLang="en-US" dirty="0"/>
              <a:t>两种输出值的方式</a:t>
            </a:r>
            <a:r>
              <a:rPr lang="en-US" altLang="zh-CN" dirty="0"/>
              <a:t>: </a:t>
            </a:r>
            <a:r>
              <a:rPr lang="zh-CN" altLang="en-US" dirty="0"/>
              <a:t>表达式语句和 </a:t>
            </a:r>
            <a:r>
              <a:rPr lang="en-US" altLang="zh-CN" dirty="0"/>
              <a:t>print() </a:t>
            </a:r>
            <a:r>
              <a:rPr lang="zh-CN" altLang="en-US" dirty="0"/>
              <a:t>函数，如果需要输出多个数，需要在多个数之间用“</a:t>
            </a:r>
            <a:r>
              <a:rPr lang="en-US" altLang="zh-CN" dirty="0">
                <a:solidFill>
                  <a:srgbClr val="FF0000"/>
                </a:solidFill>
              </a:rPr>
              <a:t>,</a:t>
            </a:r>
            <a:r>
              <a:rPr lang="zh-CN" altLang="en-US" dirty="0"/>
              <a:t>”隔开。</a:t>
            </a:r>
            <a:r>
              <a:rPr lang="pt-BR" altLang="zh-CN" dirty="0"/>
              <a:t>print(a,"\n",b,"\n",c)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E5586E27-56DC-41AC-BB50-555C32C11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49324-CEA2-48D8-9B22-72A2DCAF585C}" type="datetime1">
              <a:rPr lang="zh-CN" altLang="en-US" smtClean="0"/>
              <a:t>2019/4/1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22181EA3-5158-4FF1-9972-9722A3489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AA6B-51D0-4508-BF0C-1C5E473C4B8C}" type="slidenum">
              <a:rPr lang="en-US" altLang="zh-CN" smtClean="0"/>
              <a:pPr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149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F85D974-B385-4BFA-9B40-BE1F3DC4A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顺序结构程序设计例题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D3A8471-08E4-4813-A7C5-C3B4FE533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  <a:r>
              <a:rPr lang="en-US" altLang="zh-CN" dirty="0"/>
              <a:t>1</a:t>
            </a:r>
            <a:r>
              <a:rPr lang="zh-CN" altLang="en-US" dirty="0"/>
              <a:t>：输入三个数，输出它们的和与平均值。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486" y="2068018"/>
            <a:ext cx="6442738" cy="373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5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3DE4E69-8BB5-4D97-9D57-CC793E885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顺序结构程序设计例题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FD32E130-1895-4311-94B9-B498CEC6F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  <a:r>
              <a:rPr lang="en-US" altLang="zh-CN" dirty="0"/>
              <a:t>2</a:t>
            </a:r>
            <a:r>
              <a:rPr lang="zh-CN" altLang="en-US" dirty="0"/>
              <a:t>：输入三角形三条边的值，输出三角形的面积</a:t>
            </a:r>
          </a:p>
          <a:p>
            <a:r>
              <a:rPr lang="zh-CN" altLang="en-US" dirty="0"/>
              <a:t>提示：采用海伦公式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其中，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、</a:t>
            </a:r>
            <a:r>
              <a:rPr lang="en-US" altLang="zh-CN" dirty="0"/>
              <a:t>c</a:t>
            </a:r>
            <a:r>
              <a:rPr lang="zh-CN" altLang="en-US" dirty="0"/>
              <a:t>是三角形三边的边长，</a:t>
            </a:r>
            <a:r>
              <a:rPr lang="en-US" altLang="zh-CN" dirty="0"/>
              <a:t>p</a:t>
            </a:r>
            <a:r>
              <a:rPr lang="zh-CN" altLang="en-US" dirty="0"/>
              <a:t>是三角形周长的一半</a:t>
            </a:r>
            <a:r>
              <a:rPr lang="en-US" altLang="zh-CN" dirty="0"/>
              <a:t>p=(</a:t>
            </a:r>
            <a:r>
              <a:rPr lang="en-US" altLang="zh-CN" dirty="0" err="1"/>
              <a:t>a+b+c</a:t>
            </a:r>
            <a:r>
              <a:rPr lang="en-US" altLang="zh-CN" dirty="0"/>
              <a:t>)/2</a:t>
            </a:r>
            <a:r>
              <a:rPr lang="zh-CN" altLang="en-US" dirty="0"/>
              <a:t>）</a:t>
            </a: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xmlns="" id="{B2543034-111C-4BD3-BEC0-C26CCD14C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640" y="1794047"/>
            <a:ext cx="4008109" cy="562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DB57870-7E59-4922-A5EE-F0FA2827F04F}"/>
              </a:ext>
            </a:extLst>
          </p:cNvPr>
          <p:cNvSpPr/>
          <p:nvPr/>
        </p:nvSpPr>
        <p:spPr>
          <a:xfrm>
            <a:off x="5047451" y="1844690"/>
            <a:ext cx="20842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三角形面积</a:t>
            </a:r>
            <a:r>
              <a:rPr lang="en-US" altLang="zh-CN" dirty="0"/>
              <a:t>=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158" y="3959224"/>
            <a:ext cx="5172075" cy="24574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535" y="3987799"/>
            <a:ext cx="516255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39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67ECE19-7964-49D7-B56B-32AA0B3FA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顺序结构程序设计例题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5624AE2E-CFC6-4598-83CD-CAF57B027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  <a:r>
              <a:rPr lang="en-US" altLang="zh-CN" dirty="0"/>
              <a:t>3</a:t>
            </a:r>
            <a:r>
              <a:rPr lang="zh-CN" altLang="en-US" dirty="0"/>
              <a:t>：从键盘上输入一个正整数作为半径，求圆的面积和周长。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6ADCC7F9-82F1-4691-9545-9916734A6C28}"/>
              </a:ext>
            </a:extLst>
          </p:cNvPr>
          <p:cNvSpPr/>
          <p:nvPr/>
        </p:nvSpPr>
        <p:spPr>
          <a:xfrm>
            <a:off x="532965" y="2624745"/>
            <a:ext cx="521168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333333"/>
                </a:solidFill>
                <a:latin typeface="arail"/>
              </a:rPr>
              <a:t>圆的面积：</a:t>
            </a:r>
            <a:r>
              <a:rPr lang="en-US" altLang="zh-CN" sz="2800" dirty="0">
                <a:solidFill>
                  <a:srgbClr val="333333"/>
                </a:solidFill>
                <a:latin typeface="arail"/>
              </a:rPr>
              <a:t>S=</a:t>
            </a:r>
            <a:r>
              <a:rPr lang="el-GR" altLang="zh-CN" sz="2800" dirty="0">
                <a:solidFill>
                  <a:srgbClr val="333333"/>
                </a:solidFill>
                <a:latin typeface="arail"/>
              </a:rPr>
              <a:t>π×(</a:t>
            </a:r>
            <a:r>
              <a:rPr lang="en-US" altLang="zh-CN" sz="2800" dirty="0">
                <a:solidFill>
                  <a:srgbClr val="333333"/>
                </a:solidFill>
                <a:latin typeface="arail"/>
              </a:rPr>
              <a:t>r^2)       </a:t>
            </a:r>
          </a:p>
          <a:p>
            <a:r>
              <a:rPr lang="zh-CN" altLang="en-US" sz="2800" dirty="0"/>
              <a:t>圆的周长：</a:t>
            </a:r>
            <a:r>
              <a:rPr lang="en-US" altLang="zh-CN" sz="2800" dirty="0"/>
              <a:t>C=2</a:t>
            </a:r>
            <a:r>
              <a:rPr lang="el-GR" altLang="zh-CN" sz="2800" dirty="0">
                <a:solidFill>
                  <a:srgbClr val="333333"/>
                </a:solidFill>
                <a:latin typeface="arail"/>
              </a:rPr>
              <a:t>π </a:t>
            </a:r>
            <a:r>
              <a:rPr lang="en-US" altLang="zh-CN" sz="2800" dirty="0"/>
              <a:t>r</a:t>
            </a:r>
            <a:endParaRPr lang="zh-CN" altLang="en-US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62653AEA-FDA7-46DA-9D03-5B91F83AD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416" y="3967317"/>
            <a:ext cx="7928456" cy="191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66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程序代码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49324-CEA2-48D8-9B22-72A2DCAF585C}" type="datetime1">
              <a:rPr lang="zh-CN" altLang="en-US" smtClean="0"/>
              <a:t>2019/4/1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AA6B-51D0-4508-BF0C-1C5E473C4B8C}" type="slidenum">
              <a:rPr lang="en-US" altLang="zh-CN" smtClean="0"/>
              <a:pPr/>
              <a:t>14</a:t>
            </a:fld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812800" y="2189113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import math</a:t>
            </a:r>
          </a:p>
          <a:p>
            <a:r>
              <a:rPr lang="zh-CN" altLang="en-US" dirty="0"/>
              <a:t>r=eval(input("请输入一个正整数："))</a:t>
            </a:r>
          </a:p>
          <a:p>
            <a:r>
              <a:rPr lang="zh-CN" altLang="en-US" dirty="0"/>
              <a:t>c=2*math.pi*r</a:t>
            </a:r>
          </a:p>
          <a:p>
            <a:r>
              <a:rPr lang="zh-CN" altLang="en-US" dirty="0"/>
              <a:t>s=math.pi*r**2</a:t>
            </a:r>
          </a:p>
          <a:p>
            <a:r>
              <a:rPr lang="zh-CN" altLang="en-US" dirty="0"/>
              <a:t>print("圆的半径为{},周长为{},面积为{}。".format(r,c,s))</a:t>
            </a:r>
          </a:p>
        </p:txBody>
      </p:sp>
    </p:spTree>
    <p:extLst>
      <p:ext uri="{BB962C8B-B14F-4D97-AF65-F5344CB8AC3E}">
        <p14:creationId xmlns:p14="http://schemas.microsoft.com/office/powerpoint/2010/main" val="246192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8665ADC-A5CD-400C-B78D-527C57D43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顺序结构程序设计例题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1CCF479E-E9ED-4153-9533-A1F423847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  <a:r>
              <a:rPr lang="en-US" altLang="zh-CN" dirty="0"/>
              <a:t>4</a:t>
            </a:r>
            <a:r>
              <a:rPr lang="zh-CN" altLang="en-US" dirty="0"/>
              <a:t>：从键盘输入一个三位正整数，将其分解为个位、十位、百位三个正整数。</a:t>
            </a:r>
          </a:p>
        </p:txBody>
      </p:sp>
    </p:spTree>
    <p:extLst>
      <p:ext uri="{BB962C8B-B14F-4D97-AF65-F5344CB8AC3E}">
        <p14:creationId xmlns:p14="http://schemas.microsoft.com/office/powerpoint/2010/main" val="138394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C3BE897-2500-42BD-9C4B-B0405802F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 </a:t>
            </a:r>
            <a:r>
              <a:rPr lang="zh-CN" altLang="en-US" dirty="0"/>
              <a:t>选择结构程序设计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AE446AF0-28CF-434A-B853-30BA23BC9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单分支选择结构：</a:t>
            </a:r>
            <a:r>
              <a:rPr lang="en-US" altLang="zh-CN" dirty="0"/>
              <a:t>if</a:t>
            </a:r>
            <a:r>
              <a:rPr lang="zh-CN" altLang="en-US" dirty="0"/>
              <a:t>语句</a:t>
            </a:r>
            <a:endParaRPr lang="en-US" altLang="zh-CN" dirty="0"/>
          </a:p>
          <a:p>
            <a:r>
              <a:rPr lang="zh-CN" altLang="en-US" dirty="0"/>
              <a:t>双分支选择结构：</a:t>
            </a:r>
            <a:r>
              <a:rPr lang="en-US" altLang="zh-CN" dirty="0"/>
              <a:t>if/else</a:t>
            </a:r>
            <a:r>
              <a:rPr lang="zh-CN" altLang="en-US" dirty="0"/>
              <a:t>语句</a:t>
            </a:r>
            <a:endParaRPr lang="en-US" altLang="zh-CN" dirty="0"/>
          </a:p>
          <a:p>
            <a:r>
              <a:rPr lang="zh-CN" altLang="en-US" dirty="0"/>
              <a:t>多分支选择结构：</a:t>
            </a:r>
            <a:r>
              <a:rPr lang="en-US" altLang="zh-CN" dirty="0"/>
              <a:t>if/</a:t>
            </a:r>
            <a:r>
              <a:rPr lang="en-US" altLang="zh-CN" dirty="0" err="1"/>
              <a:t>elif</a:t>
            </a:r>
            <a:r>
              <a:rPr lang="en-US" altLang="zh-CN" dirty="0"/>
              <a:t>/else</a:t>
            </a:r>
            <a:r>
              <a:rPr lang="zh-CN" altLang="en-US" dirty="0"/>
              <a:t>语句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F44C9A9D-BA68-4104-89FE-612C7E934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49324-CEA2-48D8-9B22-72A2DCAF585C}" type="datetime1">
              <a:rPr lang="zh-CN" altLang="en-US" smtClean="0"/>
              <a:t>2019/4/1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D514181A-C72F-4CA1-9628-E641A4A59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AA6B-51D0-4508-BF0C-1C5E473C4B8C}" type="slidenum">
              <a:rPr lang="en-US" altLang="zh-CN" smtClean="0"/>
              <a:pPr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630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881191C-CE30-414B-A7FB-14323D388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3.4.1 </a:t>
            </a:r>
            <a:r>
              <a:rPr lang="zh-CN" altLang="en-US" dirty="0"/>
              <a:t>单分支选择结构</a:t>
            </a:r>
          </a:p>
        </p:txBody>
      </p:sp>
      <p:sp>
        <p:nvSpPr>
          <p:cNvPr id="24578" name="文本占位符 23554">
            <a:extLst>
              <a:ext uri="{FF2B5EF4-FFF2-40B4-BE49-F238E27FC236}">
                <a16:creationId xmlns:a16="http://schemas.microsoft.com/office/drawing/2014/main" xmlns="" id="{44BF0AAA-A0DD-4BA7-861B-7C566883F2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"/>
              </a:spcBef>
              <a:buSzPct val="70000"/>
              <a:buNone/>
            </a:pPr>
            <a:r>
              <a:rPr lang="en-US" altLang="zh-CN" sz="2800" dirty="0">
                <a:latin typeface="宋体" panose="02010600030101010101" pitchFamily="2" charset="-122"/>
              </a:rPr>
              <a:t>if </a:t>
            </a:r>
            <a:r>
              <a:rPr lang="zh-CN" altLang="en-US" sz="2800" dirty="0">
                <a:latin typeface="宋体" panose="02010600030101010101" pitchFamily="2" charset="-122"/>
              </a:rPr>
              <a:t>表达式</a:t>
            </a:r>
            <a:r>
              <a:rPr lang="en-US" altLang="zh-CN" sz="2800" dirty="0">
                <a:latin typeface="宋体" panose="02010600030101010101" pitchFamily="2" charset="-122"/>
              </a:rPr>
              <a:t>:</a:t>
            </a:r>
          </a:p>
          <a:p>
            <a:pPr>
              <a:lnSpc>
                <a:spcPct val="90000"/>
              </a:lnSpc>
              <a:spcBef>
                <a:spcPts val="100"/>
              </a:spcBef>
              <a:buSzPct val="70000"/>
              <a:buNone/>
            </a:pPr>
            <a:r>
              <a:rPr lang="en-US" altLang="zh-CN" sz="2800" dirty="0">
                <a:latin typeface="宋体" panose="02010600030101010101" pitchFamily="2" charset="-122"/>
              </a:rPr>
              <a:t>    </a:t>
            </a:r>
            <a:r>
              <a:rPr lang="zh-CN" altLang="en-US" sz="2800" dirty="0">
                <a:latin typeface="宋体" panose="02010600030101010101" pitchFamily="2" charset="-122"/>
              </a:rPr>
              <a:t>语句块</a:t>
            </a:r>
            <a:r>
              <a:rPr lang="en-US" altLang="zh-CN" sz="2800" dirty="0">
                <a:latin typeface="宋体" panose="02010600030101010101" pitchFamily="2" charset="-122"/>
              </a:rPr>
              <a:t>1</a:t>
            </a:r>
            <a:endParaRPr lang="zh-CN" altLang="en-US" sz="2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buSzPct val="70000"/>
              <a:buNone/>
            </a:pPr>
            <a:endParaRPr lang="zh-CN" altLang="en-US" sz="20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buSzPct val="70000"/>
              <a:buNone/>
            </a:pPr>
            <a:endParaRPr lang="zh-CN" altLang="en-US" sz="20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buSzPct val="70000"/>
              <a:buNone/>
            </a:pPr>
            <a:endParaRPr lang="zh-CN" altLang="en-US" sz="20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buSzPct val="70000"/>
              <a:buNone/>
            </a:pPr>
            <a:endParaRPr lang="zh-CN" altLang="en-US" sz="2000" dirty="0">
              <a:latin typeface="宋体" panose="02010600030101010101" pitchFamily="2" charset="-122"/>
            </a:endParaRP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xmlns="" id="{73B61E19-D1D0-4E26-BF46-0A42A38BF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613" y="1470517"/>
            <a:ext cx="3892061" cy="4334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804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881191C-CE30-414B-A7FB-14323D388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3.4.4 </a:t>
            </a:r>
            <a:r>
              <a:rPr lang="zh-CN" altLang="en-US" dirty="0"/>
              <a:t>选择结构例题（单分支）</a:t>
            </a:r>
          </a:p>
        </p:txBody>
      </p:sp>
      <p:sp>
        <p:nvSpPr>
          <p:cNvPr id="24578" name="文本占位符 23554">
            <a:extLst>
              <a:ext uri="{FF2B5EF4-FFF2-40B4-BE49-F238E27FC236}">
                <a16:creationId xmlns:a16="http://schemas.microsoft.com/office/drawing/2014/main" xmlns="" id="{44BF0AAA-A0DD-4BA7-861B-7C566883F2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"/>
              </a:spcBef>
              <a:buSzPct val="70000"/>
              <a:buNone/>
            </a:pPr>
            <a:r>
              <a:rPr lang="zh-CN" altLang="en-US" dirty="0">
                <a:latin typeface="宋体" panose="02010600030101010101" pitchFamily="2" charset="-122"/>
              </a:rPr>
              <a:t>例题</a:t>
            </a:r>
            <a:r>
              <a:rPr lang="en-US" altLang="zh-CN" dirty="0">
                <a:latin typeface="宋体" panose="02010600030101010101" pitchFamily="2" charset="-122"/>
              </a:rPr>
              <a:t>5</a:t>
            </a:r>
            <a:r>
              <a:rPr lang="zh-CN" altLang="en-US" dirty="0">
                <a:latin typeface="宋体" panose="02010600030101010101" pitchFamily="2" charset="-122"/>
              </a:rPr>
              <a:t>：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比较输入的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正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整数是否大于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en-US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buSzPct val="70000"/>
              <a:buNone/>
            </a:pPr>
            <a:endParaRPr lang="zh-CN" altLang="en-US" sz="28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buSzPct val="70000"/>
              <a:buNone/>
            </a:pPr>
            <a:endParaRPr lang="zh-CN" altLang="en-US" sz="20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buSzPct val="70000"/>
              <a:buNone/>
            </a:pPr>
            <a:endParaRPr lang="zh-CN" altLang="en-US" sz="20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buSzPct val="70000"/>
              <a:buNone/>
            </a:pPr>
            <a:endParaRPr lang="zh-CN" altLang="en-US" sz="20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buSzPct val="70000"/>
              <a:buNone/>
            </a:pPr>
            <a:endParaRPr lang="zh-CN" altLang="en-US" sz="2000" dirty="0">
              <a:latin typeface="宋体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277B9E60-E85E-4E85-AC15-61863A0BF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898" y="2835225"/>
            <a:ext cx="7099147" cy="215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4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F73CC05-70C8-49E9-9A53-65189ED21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3.4.2 </a:t>
            </a:r>
            <a:r>
              <a:rPr lang="zh-CN" altLang="en-US" dirty="0"/>
              <a:t>双分支结构</a:t>
            </a:r>
          </a:p>
        </p:txBody>
      </p:sp>
      <p:sp>
        <p:nvSpPr>
          <p:cNvPr id="25602" name="文本占位符 24578">
            <a:extLst>
              <a:ext uri="{FF2B5EF4-FFF2-40B4-BE49-F238E27FC236}">
                <a16:creationId xmlns:a16="http://schemas.microsoft.com/office/drawing/2014/main" xmlns="" id="{F4DFB1A0-0C70-4E17-A92B-C8FB35C786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  <a:buSzPct val="70000"/>
              <a:buFont typeface="Wingdings" panose="05000000000000000000" pitchFamily="2" charset="2"/>
              <a:buNone/>
            </a:pPr>
            <a:r>
              <a:rPr lang="en-US" altLang="zh-CN" sz="2800" dirty="0">
                <a:latin typeface="宋体" panose="02010600030101010101" pitchFamily="2" charset="-122"/>
              </a:rPr>
              <a:t>if </a:t>
            </a:r>
            <a:r>
              <a:rPr lang="zh-CN" altLang="en-US" sz="2800" dirty="0">
                <a:latin typeface="宋体" panose="02010600030101010101" pitchFamily="2" charset="-122"/>
              </a:rPr>
              <a:t>条件</a:t>
            </a:r>
            <a:r>
              <a:rPr lang="zh-CN" altLang="en-US" sz="2800" dirty="0" smtClean="0">
                <a:latin typeface="宋体" panose="02010600030101010101" pitchFamily="2" charset="-122"/>
              </a:rPr>
              <a:t>表达式</a:t>
            </a:r>
            <a:r>
              <a:rPr lang="en-US" altLang="zh-CN" sz="2800" dirty="0">
                <a:latin typeface="宋体" panose="02010600030101010101" pitchFamily="2" charset="-122"/>
              </a:rPr>
              <a:t>:</a:t>
            </a:r>
          </a:p>
          <a:p>
            <a:pPr>
              <a:lnSpc>
                <a:spcPct val="80000"/>
              </a:lnSpc>
              <a:buSzPct val="70000"/>
              <a:buFont typeface="Wingdings" panose="05000000000000000000" pitchFamily="2" charset="2"/>
              <a:buNone/>
            </a:pPr>
            <a:r>
              <a:rPr lang="en-US" altLang="zh-CN" sz="2800" dirty="0">
                <a:latin typeface="宋体" panose="02010600030101010101" pitchFamily="2" charset="-122"/>
              </a:rPr>
              <a:t>    </a:t>
            </a:r>
            <a:r>
              <a:rPr lang="zh-CN" altLang="en-US" sz="2800" dirty="0">
                <a:latin typeface="宋体" panose="02010600030101010101" pitchFamily="2" charset="-122"/>
              </a:rPr>
              <a:t>语句块</a:t>
            </a:r>
            <a:r>
              <a:rPr lang="en-US" altLang="zh-CN" sz="2800" dirty="0">
                <a:latin typeface="宋体" panose="02010600030101010101" pitchFamily="2" charset="-122"/>
              </a:rPr>
              <a:t>1</a:t>
            </a:r>
          </a:p>
          <a:p>
            <a:pPr>
              <a:lnSpc>
                <a:spcPct val="80000"/>
              </a:lnSpc>
              <a:buSzPct val="70000"/>
              <a:buFont typeface="Wingdings" panose="05000000000000000000" pitchFamily="2" charset="2"/>
              <a:buNone/>
            </a:pPr>
            <a:r>
              <a:rPr lang="en-US" altLang="zh-CN" sz="2800" dirty="0">
                <a:latin typeface="宋体" panose="02010600030101010101" pitchFamily="2" charset="-122"/>
              </a:rPr>
              <a:t>else:</a:t>
            </a:r>
          </a:p>
          <a:p>
            <a:pPr>
              <a:lnSpc>
                <a:spcPct val="80000"/>
              </a:lnSpc>
              <a:buSzPct val="70000"/>
              <a:buFont typeface="Wingdings" panose="05000000000000000000" pitchFamily="2" charset="2"/>
              <a:buNone/>
            </a:pPr>
            <a:r>
              <a:rPr lang="en-US" altLang="zh-CN" sz="2800" dirty="0">
                <a:latin typeface="宋体" panose="02010600030101010101" pitchFamily="2" charset="-122"/>
              </a:rPr>
              <a:t>    </a:t>
            </a:r>
            <a:r>
              <a:rPr lang="zh-CN" altLang="en-US" sz="2800" dirty="0">
                <a:latin typeface="宋体" panose="02010600030101010101" pitchFamily="2" charset="-122"/>
              </a:rPr>
              <a:t>语句块</a:t>
            </a:r>
            <a:r>
              <a:rPr lang="en-US" altLang="zh-CN" sz="2800" dirty="0">
                <a:latin typeface="宋体" panose="02010600030101010101" pitchFamily="2" charset="-122"/>
              </a:rPr>
              <a:t>2</a:t>
            </a:r>
          </a:p>
          <a:p>
            <a:pPr>
              <a:lnSpc>
                <a:spcPct val="80000"/>
              </a:lnSpc>
              <a:buSzPct val="70000"/>
              <a:buFont typeface="Wingdings" panose="05000000000000000000" pitchFamily="2" charset="2"/>
              <a:buNone/>
            </a:pPr>
            <a:endParaRPr lang="en-US" altLang="zh-CN" sz="2000" dirty="0">
              <a:latin typeface="宋体" panose="02010600030101010101" pitchFamily="2" charset="-122"/>
            </a:endParaRPr>
          </a:p>
          <a:p>
            <a:pPr>
              <a:lnSpc>
                <a:spcPct val="80000"/>
              </a:lnSpc>
              <a:buSzPct val="70000"/>
              <a:buFont typeface="Wingdings" panose="05000000000000000000" pitchFamily="2" charset="2"/>
              <a:buNone/>
            </a:pPr>
            <a:endParaRPr lang="en-US" altLang="zh-CN" sz="2000" dirty="0">
              <a:latin typeface="宋体" panose="02010600030101010101" pitchFamily="2" charset="-122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xmlns="" id="{0FB5D2A6-2230-4B05-8A0E-A9080DE1C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239" y="2433233"/>
            <a:ext cx="5496525" cy="3372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358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169D58F-488A-4C28-A6E5-8B32440E6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 </a:t>
            </a:r>
            <a:r>
              <a:rPr lang="zh-CN" altLang="en-US" dirty="0"/>
              <a:t>程序设计过程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EC7E9FDF-320F-4A5C-B052-3EAACC981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程序处理流程一般是输入、处理、输出（</a:t>
            </a:r>
            <a:r>
              <a:rPr lang="en-US" altLang="zh-CN" dirty="0"/>
              <a:t>IPO</a:t>
            </a:r>
            <a:r>
              <a:rPr lang="zh-CN" altLang="en-US" dirty="0"/>
              <a:t>，</a:t>
            </a:r>
            <a:r>
              <a:rPr lang="en-US" altLang="zh-CN" dirty="0" smtClean="0"/>
              <a:t>Input-Process-Output</a:t>
            </a:r>
            <a:r>
              <a:rPr lang="zh-CN" altLang="en-US" dirty="0" smtClean="0"/>
              <a:t>）</a:t>
            </a:r>
            <a:r>
              <a:rPr lang="zh-CN" altLang="en-US" dirty="0"/>
              <a:t>三个大步骤</a:t>
            </a:r>
            <a:endParaRPr lang="en-US" altLang="zh-CN" dirty="0"/>
          </a:p>
        </p:txBody>
      </p:sp>
      <p:grpSp>
        <p:nvGrpSpPr>
          <p:cNvPr id="4" name="Group 10">
            <a:extLst>
              <a:ext uri="{FF2B5EF4-FFF2-40B4-BE49-F238E27FC236}">
                <a16:creationId xmlns:a16="http://schemas.microsoft.com/office/drawing/2014/main" xmlns="" id="{19C140D0-8B91-4C09-BFD4-01DA1F425D6E}"/>
              </a:ext>
            </a:extLst>
          </p:cNvPr>
          <p:cNvGrpSpPr>
            <a:grpSpLocks/>
          </p:cNvGrpSpPr>
          <p:nvPr/>
        </p:nvGrpSpPr>
        <p:grpSpPr bwMode="auto">
          <a:xfrm>
            <a:off x="4613048" y="2579441"/>
            <a:ext cx="2855912" cy="3578225"/>
            <a:chOff x="0" y="0"/>
            <a:chExt cx="2748" cy="3596"/>
          </a:xfrm>
        </p:grpSpPr>
        <p:sp>
          <p:nvSpPr>
            <p:cNvPr id="5" name="Text Box 11">
              <a:extLst>
                <a:ext uri="{FF2B5EF4-FFF2-40B4-BE49-F238E27FC236}">
                  <a16:creationId xmlns:a16="http://schemas.microsoft.com/office/drawing/2014/main" xmlns="" id="{10991C8D-2093-4C9C-91A0-E9D6245A25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3120"/>
              <a:ext cx="2748" cy="4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/>
            </a:p>
          </p:txBody>
        </p:sp>
        <p:grpSp>
          <p:nvGrpSpPr>
            <p:cNvPr id="6" name="Group 12">
              <a:extLst>
                <a:ext uri="{FF2B5EF4-FFF2-40B4-BE49-F238E27FC236}">
                  <a16:creationId xmlns:a16="http://schemas.microsoft.com/office/drawing/2014/main" xmlns="" id="{1CFD59C6-53C3-447A-9622-D763CF0846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0" y="0"/>
              <a:ext cx="1080" cy="2964"/>
              <a:chOff x="0" y="0"/>
              <a:chExt cx="1080" cy="2964"/>
            </a:xfrm>
          </p:grpSpPr>
          <p:sp>
            <p:nvSpPr>
              <p:cNvPr id="7" name="Text Box 13">
                <a:extLst>
                  <a:ext uri="{FF2B5EF4-FFF2-40B4-BE49-F238E27FC236}">
                    <a16:creationId xmlns:a16="http://schemas.microsoft.com/office/drawing/2014/main" xmlns="" id="{6F400C22-8C4D-4340-A42C-6464CF2208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468"/>
                <a:ext cx="1080" cy="468"/>
              </a:xfrm>
              <a:prstGeom prst="rect">
                <a:avLst/>
              </a:prstGeom>
              <a:solidFill>
                <a:srgbClr val="FFFFFF"/>
              </a:solidFill>
              <a:ln w="9525" cmpd="sng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>
                    <a:latin typeface="Calibri" panose="020F0502020204030204" pitchFamily="34" charset="0"/>
                  </a:rPr>
                  <a:t>输入</a:t>
                </a:r>
                <a:endParaRPr lang="zh-CN" altLang="en-US"/>
              </a:p>
            </p:txBody>
          </p:sp>
          <p:sp>
            <p:nvSpPr>
              <p:cNvPr id="8" name="Text Box 14">
                <a:extLst>
                  <a:ext uri="{FF2B5EF4-FFF2-40B4-BE49-F238E27FC236}">
                    <a16:creationId xmlns:a16="http://schemas.microsoft.com/office/drawing/2014/main" xmlns="" id="{0C7B7FC8-2EA2-441A-87CE-9C216F23CC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1248"/>
                <a:ext cx="1080" cy="468"/>
              </a:xfrm>
              <a:prstGeom prst="rect">
                <a:avLst/>
              </a:prstGeom>
              <a:solidFill>
                <a:srgbClr val="FFFFFF"/>
              </a:solidFill>
              <a:ln w="9525" cmpd="sng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>
                    <a:latin typeface="Calibri" panose="020F0502020204030204" pitchFamily="34" charset="0"/>
                  </a:rPr>
                  <a:t>处理</a:t>
                </a:r>
                <a:endParaRPr lang="zh-CN" altLang="en-US"/>
              </a:p>
            </p:txBody>
          </p:sp>
          <p:sp>
            <p:nvSpPr>
              <p:cNvPr id="9" name="Line 15">
                <a:extLst>
                  <a:ext uri="{FF2B5EF4-FFF2-40B4-BE49-F238E27FC236}">
                    <a16:creationId xmlns:a16="http://schemas.microsoft.com/office/drawing/2014/main" xmlns="" id="{9D35D285-B037-4FC2-9B03-CC4C513F25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0" y="0"/>
                <a:ext cx="1" cy="468"/>
              </a:xfrm>
              <a:prstGeom prst="line">
                <a:avLst/>
              </a:prstGeom>
              <a:noFill/>
              <a:ln w="9525" cmpd="sng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" name="Line 16">
                <a:extLst>
                  <a:ext uri="{FF2B5EF4-FFF2-40B4-BE49-F238E27FC236}">
                    <a16:creationId xmlns:a16="http://schemas.microsoft.com/office/drawing/2014/main" xmlns="" id="{07E5AA98-85FB-42E2-AB70-FFA0B78CFB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0" y="936"/>
                <a:ext cx="1" cy="312"/>
              </a:xfrm>
              <a:prstGeom prst="line">
                <a:avLst/>
              </a:prstGeom>
              <a:noFill/>
              <a:ln w="9525" cmpd="sng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Line 17">
                <a:extLst>
                  <a:ext uri="{FF2B5EF4-FFF2-40B4-BE49-F238E27FC236}">
                    <a16:creationId xmlns:a16="http://schemas.microsoft.com/office/drawing/2014/main" xmlns="" id="{5DC35D94-96DC-47D4-B96E-5FF9CCB7A8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0" y="1716"/>
                <a:ext cx="1" cy="312"/>
              </a:xfrm>
              <a:prstGeom prst="line">
                <a:avLst/>
              </a:prstGeom>
              <a:noFill/>
              <a:ln w="9525" cmpd="sng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" name="Text Box 18">
                <a:extLst>
                  <a:ext uri="{FF2B5EF4-FFF2-40B4-BE49-F238E27FC236}">
                    <a16:creationId xmlns:a16="http://schemas.microsoft.com/office/drawing/2014/main" xmlns="" id="{1CA5D7A7-E33B-4376-B6CD-2F6F7A7F12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2028"/>
                <a:ext cx="1080" cy="468"/>
              </a:xfrm>
              <a:prstGeom prst="rect">
                <a:avLst/>
              </a:prstGeom>
              <a:solidFill>
                <a:srgbClr val="FFFFFF"/>
              </a:solidFill>
              <a:ln w="9525" cmpd="sng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>
                    <a:latin typeface="Calibri" panose="020F0502020204030204" pitchFamily="34" charset="0"/>
                  </a:rPr>
                  <a:t>输出</a:t>
                </a:r>
                <a:endParaRPr lang="zh-CN" altLang="en-US"/>
              </a:p>
            </p:txBody>
          </p:sp>
          <p:sp>
            <p:nvSpPr>
              <p:cNvPr id="13" name="Line 19">
                <a:extLst>
                  <a:ext uri="{FF2B5EF4-FFF2-40B4-BE49-F238E27FC236}">
                    <a16:creationId xmlns:a16="http://schemas.microsoft.com/office/drawing/2014/main" xmlns="" id="{62AC8E04-307E-4A10-A7B5-B281D05785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0" y="2496"/>
                <a:ext cx="1" cy="468"/>
              </a:xfrm>
              <a:prstGeom prst="line">
                <a:avLst/>
              </a:prstGeom>
              <a:noFill/>
              <a:ln w="9525" cmpd="sng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0954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6FAC339-60EC-4CA2-8EEF-6010B9EA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3.4.3 </a:t>
            </a:r>
            <a:r>
              <a:rPr lang="zh-CN" altLang="en-US" dirty="0"/>
              <a:t>多分支结构</a:t>
            </a:r>
          </a:p>
        </p:txBody>
      </p:sp>
      <p:sp>
        <p:nvSpPr>
          <p:cNvPr id="28674" name="文本占位符 27650">
            <a:extLst>
              <a:ext uri="{FF2B5EF4-FFF2-40B4-BE49-F238E27FC236}">
                <a16:creationId xmlns:a16="http://schemas.microsoft.com/office/drawing/2014/main" xmlns="" id="{4E09E02F-A64E-4F03-ADC9-464454CE3C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90000"/>
              </a:lnSpc>
              <a:buSzPct val="70000"/>
              <a:buNone/>
            </a:pPr>
            <a:r>
              <a:rPr lang="en-US" altLang="zh-CN" sz="2800" dirty="0">
                <a:latin typeface="宋体" panose="02010600030101010101" pitchFamily="2" charset="-122"/>
              </a:rPr>
              <a:t>if </a:t>
            </a:r>
            <a:r>
              <a:rPr lang="zh-CN" altLang="en-US" sz="2800" dirty="0" smtClean="0">
                <a:latin typeface="宋体" panose="02010600030101010101" pitchFamily="2" charset="-122"/>
              </a:rPr>
              <a:t>条件表达式</a:t>
            </a:r>
            <a:r>
              <a:rPr lang="en-US" altLang="zh-CN" sz="2800" dirty="0">
                <a:latin typeface="宋体" panose="02010600030101010101" pitchFamily="2" charset="-122"/>
              </a:rPr>
              <a:t>1 </a:t>
            </a:r>
            <a:r>
              <a:rPr lang="zh-CN" altLang="en-US" sz="2800" dirty="0">
                <a:latin typeface="宋体" panose="02010600030101010101" pitchFamily="2" charset="-122"/>
              </a:rPr>
              <a:t>：</a:t>
            </a:r>
          </a:p>
          <a:p>
            <a:pPr>
              <a:lnSpc>
                <a:spcPct val="90000"/>
              </a:lnSpc>
              <a:buSzPct val="70000"/>
              <a:buNone/>
            </a:pPr>
            <a:r>
              <a:rPr lang="zh-CN" altLang="en-US" sz="2800" dirty="0">
                <a:latin typeface="宋体" panose="02010600030101010101" pitchFamily="2" charset="-122"/>
              </a:rPr>
              <a:t>    语句</a:t>
            </a:r>
            <a:r>
              <a:rPr lang="en-US" altLang="zh-CN" sz="2800" dirty="0">
                <a:latin typeface="宋体" panose="02010600030101010101" pitchFamily="2" charset="-122"/>
              </a:rPr>
              <a:t>1</a:t>
            </a:r>
          </a:p>
          <a:p>
            <a:pPr>
              <a:lnSpc>
                <a:spcPct val="90000"/>
              </a:lnSpc>
              <a:buSzPct val="70000"/>
              <a:buNone/>
            </a:pPr>
            <a:r>
              <a:rPr lang="en-US" altLang="zh-CN" sz="2800" dirty="0" err="1">
                <a:latin typeface="宋体" panose="02010600030101010101" pitchFamily="2" charset="-122"/>
              </a:rPr>
              <a:t>elif</a:t>
            </a:r>
            <a:r>
              <a:rPr lang="en-US" altLang="zh-CN" sz="2800" dirty="0">
                <a:latin typeface="宋体" panose="02010600030101010101" pitchFamily="2" charset="-122"/>
              </a:rPr>
              <a:t> </a:t>
            </a:r>
            <a:r>
              <a:rPr lang="zh-CN" altLang="en-US" sz="2800" dirty="0">
                <a:latin typeface="宋体" panose="02010600030101010101" pitchFamily="2" charset="-122"/>
              </a:rPr>
              <a:t>表达式</a:t>
            </a:r>
            <a:r>
              <a:rPr lang="en-US" altLang="zh-CN" sz="2800" dirty="0">
                <a:latin typeface="宋体" panose="02010600030101010101" pitchFamily="2" charset="-122"/>
              </a:rPr>
              <a:t>2 </a:t>
            </a:r>
            <a:r>
              <a:rPr lang="zh-CN" altLang="en-US" sz="2800" dirty="0">
                <a:latin typeface="宋体" panose="02010600030101010101" pitchFamily="2" charset="-122"/>
              </a:rPr>
              <a:t>：</a:t>
            </a:r>
          </a:p>
          <a:p>
            <a:pPr>
              <a:lnSpc>
                <a:spcPct val="90000"/>
              </a:lnSpc>
              <a:buSzPct val="70000"/>
              <a:buNone/>
            </a:pPr>
            <a:r>
              <a:rPr lang="zh-CN" altLang="en-US" sz="2800" dirty="0">
                <a:latin typeface="宋体" panose="02010600030101010101" pitchFamily="2" charset="-122"/>
              </a:rPr>
              <a:t>    语句</a:t>
            </a:r>
            <a:r>
              <a:rPr lang="en-US" altLang="zh-CN" sz="2800" dirty="0">
                <a:latin typeface="宋体" panose="02010600030101010101" pitchFamily="2" charset="-122"/>
              </a:rPr>
              <a:t>2</a:t>
            </a:r>
          </a:p>
          <a:p>
            <a:pPr>
              <a:lnSpc>
                <a:spcPct val="90000"/>
              </a:lnSpc>
              <a:buSzPct val="70000"/>
              <a:buNone/>
            </a:pPr>
            <a:r>
              <a:rPr lang="en-US" altLang="zh-CN" sz="2800" dirty="0">
                <a:latin typeface="宋体" panose="02010600030101010101" pitchFamily="2" charset="-122"/>
              </a:rPr>
              <a:t>    ……</a:t>
            </a:r>
          </a:p>
          <a:p>
            <a:pPr>
              <a:lnSpc>
                <a:spcPct val="90000"/>
              </a:lnSpc>
              <a:buSzPct val="70000"/>
              <a:buNone/>
            </a:pPr>
            <a:r>
              <a:rPr lang="en-US" altLang="zh-CN" sz="2800" dirty="0" err="1">
                <a:latin typeface="宋体" panose="02010600030101010101" pitchFamily="2" charset="-122"/>
              </a:rPr>
              <a:t>elif</a:t>
            </a:r>
            <a:r>
              <a:rPr lang="en-US" altLang="zh-CN" sz="2800" dirty="0">
                <a:latin typeface="宋体" panose="02010600030101010101" pitchFamily="2" charset="-122"/>
              </a:rPr>
              <a:t> </a:t>
            </a:r>
            <a:r>
              <a:rPr lang="zh-CN" altLang="en-US" sz="2800" dirty="0">
                <a:latin typeface="宋体" panose="02010600030101010101" pitchFamily="2" charset="-122"/>
              </a:rPr>
              <a:t>表达式</a:t>
            </a:r>
            <a:r>
              <a:rPr lang="en-US" altLang="zh-CN" sz="2800" dirty="0">
                <a:latin typeface="宋体" panose="02010600030101010101" pitchFamily="2" charset="-122"/>
              </a:rPr>
              <a:t>n </a:t>
            </a:r>
            <a:r>
              <a:rPr lang="zh-CN" altLang="en-US" sz="2800" dirty="0">
                <a:latin typeface="宋体" panose="02010600030101010101" pitchFamily="2" charset="-122"/>
              </a:rPr>
              <a:t>：</a:t>
            </a:r>
          </a:p>
          <a:p>
            <a:pPr>
              <a:lnSpc>
                <a:spcPct val="90000"/>
              </a:lnSpc>
              <a:buSzPct val="70000"/>
              <a:buNone/>
            </a:pPr>
            <a:r>
              <a:rPr lang="zh-CN" altLang="en-US" sz="2800" dirty="0">
                <a:latin typeface="宋体" panose="02010600030101010101" pitchFamily="2" charset="-122"/>
              </a:rPr>
              <a:t>    语句</a:t>
            </a:r>
            <a:r>
              <a:rPr lang="en-US" altLang="zh-CN" sz="2800" dirty="0">
                <a:latin typeface="宋体" panose="02010600030101010101" pitchFamily="2" charset="-122"/>
              </a:rPr>
              <a:t>n</a:t>
            </a:r>
          </a:p>
          <a:p>
            <a:pPr>
              <a:lnSpc>
                <a:spcPct val="90000"/>
              </a:lnSpc>
              <a:buSzPct val="70000"/>
              <a:buNone/>
            </a:pPr>
            <a:r>
              <a:rPr lang="en-US" altLang="zh-CN" sz="2800" dirty="0">
                <a:latin typeface="宋体" panose="02010600030101010101" pitchFamily="2" charset="-122"/>
              </a:rPr>
              <a:t>else </a:t>
            </a:r>
            <a:r>
              <a:rPr lang="zh-CN" altLang="en-US" sz="2800" dirty="0">
                <a:latin typeface="宋体" panose="02010600030101010101" pitchFamily="2" charset="-122"/>
              </a:rPr>
              <a:t>：</a:t>
            </a:r>
          </a:p>
          <a:p>
            <a:pPr>
              <a:lnSpc>
                <a:spcPct val="90000"/>
              </a:lnSpc>
              <a:buSzPct val="70000"/>
              <a:buNone/>
            </a:pPr>
            <a:r>
              <a:rPr lang="zh-CN" altLang="en-US" sz="2800" dirty="0">
                <a:latin typeface="宋体" panose="02010600030101010101" pitchFamily="2" charset="-122"/>
              </a:rPr>
              <a:t>    语句</a:t>
            </a:r>
            <a:r>
              <a:rPr lang="en-US" altLang="zh-CN" sz="2800" dirty="0">
                <a:latin typeface="宋体" panose="02010600030101010101" pitchFamily="2" charset="-122"/>
              </a:rPr>
              <a:t>n+1</a:t>
            </a:r>
          </a:p>
          <a:p>
            <a:pPr>
              <a:lnSpc>
                <a:spcPct val="9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en-US" sz="2800" dirty="0">
                <a:latin typeface="宋体" panose="02010600030101010101" pitchFamily="2" charset="-122"/>
              </a:rPr>
              <a:t>其中，关键字</a:t>
            </a:r>
            <a:r>
              <a:rPr lang="en-US" altLang="zh-CN" sz="2800" dirty="0" err="1">
                <a:latin typeface="宋体" panose="02010600030101010101" pitchFamily="2" charset="-122"/>
              </a:rPr>
              <a:t>elif</a:t>
            </a:r>
            <a:r>
              <a:rPr lang="zh-CN" altLang="en-US" sz="2800" dirty="0">
                <a:latin typeface="宋体" panose="02010600030101010101" pitchFamily="2" charset="-122"/>
              </a:rPr>
              <a:t>是</a:t>
            </a:r>
            <a:r>
              <a:rPr lang="en-US" altLang="zh-CN" sz="2800" dirty="0">
                <a:latin typeface="宋体" panose="02010600030101010101" pitchFamily="2" charset="-122"/>
              </a:rPr>
              <a:t>else if</a:t>
            </a:r>
            <a:r>
              <a:rPr lang="zh-CN" altLang="en-US" sz="2800" dirty="0">
                <a:latin typeface="宋体" panose="02010600030101010101" pitchFamily="2" charset="-122"/>
              </a:rPr>
              <a:t>的缩写。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xmlns="" id="{8A624626-C22C-4F3B-BDBE-DC300837F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623" y="1293018"/>
            <a:ext cx="5318574" cy="4979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835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E083C52-FDC8-448F-A54D-F7F559A54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3.4.4 </a:t>
            </a:r>
            <a:r>
              <a:rPr lang="zh-CN" altLang="en-US" dirty="0"/>
              <a:t>选择结构例题（单分支）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5B43B9FB-0336-41DE-940F-88898A540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  <a:r>
              <a:rPr lang="en-US" altLang="zh-CN" dirty="0"/>
              <a:t>6</a:t>
            </a:r>
            <a:r>
              <a:rPr lang="zh-CN" altLang="en-US" dirty="0"/>
              <a:t>：请输入</a:t>
            </a:r>
            <a:r>
              <a:rPr lang="en-US" altLang="zh-CN" dirty="0"/>
              <a:t>2</a:t>
            </a:r>
            <a:r>
              <a:rPr lang="zh-CN" altLang="en-US" dirty="0"/>
              <a:t>个整数，并按升序排列输出这两个整数。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135579D5-9294-4C52-8DA9-E5E93C82D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49324-CEA2-48D8-9B22-72A2DCAF585C}" type="datetime1">
              <a:rPr lang="zh-CN" altLang="en-US" smtClean="0"/>
              <a:t>2019/4/1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CDBE50BF-AF52-49CD-8B29-35D402EEE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AA6B-51D0-4508-BF0C-1C5E473C4B8C}" type="slidenum">
              <a:rPr lang="en-US" altLang="zh-CN" smtClean="0"/>
              <a:pPr/>
              <a:t>21</a:t>
            </a:fld>
            <a:endParaRPr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281C03BE-55AA-4905-ACD4-528B41DFA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1" y="2357157"/>
            <a:ext cx="6203846" cy="257548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249" y="2357157"/>
            <a:ext cx="367665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3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如何实现两个数</a:t>
            </a:r>
            <a:r>
              <a:rPr lang="en-US" altLang="zh-CN" dirty="0" smtClean="0"/>
              <a:t>a</a:t>
            </a:r>
            <a:r>
              <a:rPr lang="zh-CN" altLang="en-US" dirty="0" smtClean="0"/>
              <a:t>、</a:t>
            </a:r>
            <a:r>
              <a:rPr lang="en-US" altLang="zh-CN" dirty="0" smtClean="0"/>
              <a:t>b</a:t>
            </a:r>
            <a:r>
              <a:rPr lang="zh-CN" altLang="en-US" dirty="0" smtClean="0"/>
              <a:t>的交换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49324-CEA2-48D8-9B22-72A2DCAF585C}" type="datetime1">
              <a:rPr lang="zh-CN" altLang="en-US" smtClean="0"/>
              <a:t>2019/4/1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AA6B-51D0-4508-BF0C-1C5E473C4B8C}" type="slidenum">
              <a:rPr lang="en-US" altLang="zh-CN" smtClean="0"/>
              <a:pPr/>
              <a:t>22</a:t>
            </a:fld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371476" y="1585913"/>
            <a:ext cx="454964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/>
              <a:t>方法</a:t>
            </a:r>
            <a:r>
              <a:rPr lang="en-US" altLang="zh-CN" sz="3200" dirty="0" smtClean="0"/>
              <a:t>1</a:t>
            </a:r>
            <a:r>
              <a:rPr lang="zh-CN" altLang="en-US" sz="3200" dirty="0" smtClean="0"/>
              <a:t>：借助第三方变量</a:t>
            </a:r>
            <a:endParaRPr lang="en-US" altLang="zh-CN" sz="3200" dirty="0"/>
          </a:p>
          <a:p>
            <a:endParaRPr lang="en-US" altLang="zh-CN" sz="3200" dirty="0" smtClean="0"/>
          </a:p>
          <a:p>
            <a:r>
              <a:rPr lang="en-US" altLang="zh-CN" sz="3200" dirty="0" smtClean="0">
                <a:solidFill>
                  <a:srgbClr val="FF0000"/>
                </a:solidFill>
              </a:rPr>
              <a:t>t=a</a:t>
            </a:r>
          </a:p>
          <a:p>
            <a:r>
              <a:rPr lang="en-US" altLang="zh-CN" sz="3200" dirty="0" smtClean="0">
                <a:solidFill>
                  <a:srgbClr val="FF0000"/>
                </a:solidFill>
              </a:rPr>
              <a:t>a=b</a:t>
            </a:r>
          </a:p>
          <a:p>
            <a:r>
              <a:rPr lang="en-US" altLang="zh-CN" sz="3200" dirty="0" smtClean="0">
                <a:solidFill>
                  <a:srgbClr val="FF0000"/>
                </a:solidFill>
              </a:rPr>
              <a:t>b=t</a:t>
            </a:r>
          </a:p>
          <a:p>
            <a:endParaRPr lang="zh-CN" altLang="en-US" sz="3200" dirty="0"/>
          </a:p>
        </p:txBody>
      </p:sp>
      <p:sp>
        <p:nvSpPr>
          <p:cNvPr id="7" name="文本框 6"/>
          <p:cNvSpPr txBox="1"/>
          <p:nvPr/>
        </p:nvSpPr>
        <p:spPr>
          <a:xfrm>
            <a:off x="6100233" y="1585913"/>
            <a:ext cx="59784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/>
              <a:t>方法</a:t>
            </a:r>
            <a:r>
              <a:rPr lang="en-US" altLang="zh-CN" sz="3200" dirty="0" smtClean="0"/>
              <a:t>2</a:t>
            </a:r>
            <a:r>
              <a:rPr lang="zh-CN" altLang="en-US" sz="3200" dirty="0" smtClean="0"/>
              <a:t>：借助</a:t>
            </a:r>
            <a:r>
              <a:rPr lang="en-US" altLang="zh-CN" sz="3200" dirty="0" smtClean="0"/>
              <a:t>python</a:t>
            </a:r>
            <a:r>
              <a:rPr lang="zh-CN" altLang="en-US" sz="3200" dirty="0" smtClean="0"/>
              <a:t>的语法规则</a:t>
            </a:r>
            <a:endParaRPr lang="en-US" altLang="zh-CN" sz="3200" dirty="0" smtClean="0"/>
          </a:p>
          <a:p>
            <a:endParaRPr lang="en-US" altLang="zh-CN" sz="3200" dirty="0" smtClean="0"/>
          </a:p>
          <a:p>
            <a:r>
              <a:rPr lang="en-US" altLang="zh-CN" sz="3200" dirty="0" err="1" smtClean="0">
                <a:solidFill>
                  <a:srgbClr val="FF0000"/>
                </a:solidFill>
              </a:rPr>
              <a:t>a,b</a:t>
            </a:r>
            <a:r>
              <a:rPr lang="en-US" altLang="zh-CN" sz="3200" dirty="0" smtClean="0">
                <a:solidFill>
                  <a:srgbClr val="FF0000"/>
                </a:solidFill>
              </a:rPr>
              <a:t>=</a:t>
            </a:r>
            <a:r>
              <a:rPr lang="en-US" altLang="zh-CN" sz="3200" dirty="0" err="1" smtClean="0">
                <a:solidFill>
                  <a:srgbClr val="FF0000"/>
                </a:solidFill>
              </a:rPr>
              <a:t>b,a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87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FDA5F1A-712B-4E80-A2A7-ACA9FC397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3.4.4 </a:t>
            </a:r>
            <a:r>
              <a:rPr lang="zh-CN" altLang="en-US" dirty="0"/>
              <a:t>选择结构例题（单分支）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F0BEE030-0F6F-4115-B608-C6344B7D5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  <a:r>
              <a:rPr lang="en-US" altLang="zh-CN" dirty="0"/>
              <a:t>7</a:t>
            </a:r>
            <a:r>
              <a:rPr lang="zh-CN" altLang="en-US" dirty="0"/>
              <a:t>：输入三个数，按从大到小的顺序排序。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F869B51B-65B9-4FF0-A594-D5AC5C656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49324-CEA2-48D8-9B22-72A2DCAF585C}" type="datetime1">
              <a:rPr lang="zh-CN" altLang="en-US" smtClean="0"/>
              <a:t>2019/4/1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3E581C79-BFB5-4E76-AD61-80D67F6B3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AA6B-51D0-4508-BF0C-1C5E473C4B8C}" type="slidenum">
              <a:rPr lang="en-US" altLang="zh-CN" smtClean="0"/>
              <a:pPr/>
              <a:t>23</a:t>
            </a:fld>
            <a:endParaRPr lang="en-US" altLang="zh-CN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85CDB0E4-E9DF-4D94-A6D0-943A5136CC92}"/>
              </a:ext>
            </a:extLst>
          </p:cNvPr>
          <p:cNvSpPr/>
          <p:nvPr/>
        </p:nvSpPr>
        <p:spPr>
          <a:xfrm>
            <a:off x="812799" y="2228671"/>
            <a:ext cx="882356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算法：先</a:t>
            </a:r>
            <a:r>
              <a:rPr lang="en-US" altLang="zh-CN" sz="2800" dirty="0"/>
              <a:t>a</a:t>
            </a:r>
            <a:r>
              <a:rPr lang="zh-CN" altLang="en-US" sz="2800" dirty="0"/>
              <a:t>和</a:t>
            </a:r>
            <a:r>
              <a:rPr lang="en-US" altLang="zh-CN" sz="2800" dirty="0"/>
              <a:t>b</a:t>
            </a:r>
            <a:r>
              <a:rPr lang="zh-CN" altLang="en-US" sz="2800" dirty="0"/>
              <a:t>比较，使得</a:t>
            </a:r>
            <a:r>
              <a:rPr lang="en-US" altLang="zh-CN" sz="2800" dirty="0"/>
              <a:t>a&gt;b</a:t>
            </a:r>
            <a:r>
              <a:rPr lang="zh-CN" altLang="en-US" sz="2800" dirty="0"/>
              <a:t>；然后</a:t>
            </a:r>
            <a:r>
              <a:rPr lang="en-US" altLang="zh-CN" sz="2800" dirty="0"/>
              <a:t>a</a:t>
            </a:r>
            <a:r>
              <a:rPr lang="zh-CN" altLang="en-US" sz="2800" dirty="0"/>
              <a:t>和</a:t>
            </a:r>
            <a:r>
              <a:rPr lang="en-US" altLang="zh-CN" sz="2800" dirty="0"/>
              <a:t>c</a:t>
            </a:r>
            <a:r>
              <a:rPr lang="zh-CN" altLang="en-US" sz="2800" dirty="0"/>
              <a:t>比较，使得</a:t>
            </a:r>
            <a:r>
              <a:rPr lang="en-US" altLang="zh-CN" sz="2800" dirty="0"/>
              <a:t>a&gt;c</a:t>
            </a:r>
            <a:r>
              <a:rPr lang="zh-CN" altLang="en-US" sz="2800" dirty="0"/>
              <a:t>，此时</a:t>
            </a:r>
            <a:r>
              <a:rPr lang="en-US" altLang="zh-CN" sz="2800" dirty="0"/>
              <a:t>a</a:t>
            </a:r>
            <a:r>
              <a:rPr lang="zh-CN" altLang="en-US" sz="2800" dirty="0"/>
              <a:t>最大；最后</a:t>
            </a:r>
            <a:r>
              <a:rPr lang="en-US" altLang="zh-CN" sz="2800" dirty="0"/>
              <a:t>b</a:t>
            </a:r>
            <a:r>
              <a:rPr lang="zh-CN" altLang="en-US" sz="2800" dirty="0"/>
              <a:t>和</a:t>
            </a:r>
            <a:r>
              <a:rPr lang="en-US" altLang="zh-CN" sz="2800" dirty="0"/>
              <a:t>c</a:t>
            </a:r>
            <a:r>
              <a:rPr lang="zh-CN" altLang="en-US" sz="2800" dirty="0"/>
              <a:t>比较，使得</a:t>
            </a:r>
            <a:r>
              <a:rPr lang="en-US" altLang="zh-CN" sz="2800" dirty="0"/>
              <a:t>b&gt;c</a:t>
            </a:r>
          </a:p>
        </p:txBody>
      </p:sp>
    </p:spTree>
    <p:extLst>
      <p:ext uri="{BB962C8B-B14F-4D97-AF65-F5344CB8AC3E}">
        <p14:creationId xmlns:p14="http://schemas.microsoft.com/office/powerpoint/2010/main" val="226534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F73CC05-70C8-49E9-9A53-65189ED21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3.4.4 </a:t>
            </a:r>
            <a:r>
              <a:rPr lang="zh-CN" altLang="en-US" dirty="0"/>
              <a:t>选择结构例题（双分支）</a:t>
            </a:r>
          </a:p>
        </p:txBody>
      </p:sp>
      <p:sp>
        <p:nvSpPr>
          <p:cNvPr id="25602" name="文本占位符 24578">
            <a:extLst>
              <a:ext uri="{FF2B5EF4-FFF2-40B4-BE49-F238E27FC236}">
                <a16:creationId xmlns:a16="http://schemas.microsoft.com/office/drawing/2014/main" xmlns="" id="{F4DFB1A0-0C70-4E17-A92B-C8FB35C786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en-US" dirty="0"/>
              <a:t>例题</a:t>
            </a:r>
            <a:r>
              <a:rPr lang="en-US" altLang="zh-CN" dirty="0"/>
              <a:t>8</a:t>
            </a:r>
            <a:r>
              <a:rPr lang="zh-CN" altLang="en-US" dirty="0"/>
              <a:t>：输入一个数，判断其小于</a:t>
            </a:r>
            <a:r>
              <a:rPr lang="en-US" altLang="zh-CN" dirty="0"/>
              <a:t>10</a:t>
            </a:r>
            <a:r>
              <a:rPr lang="zh-CN" altLang="en-US" dirty="0"/>
              <a:t>还是大于</a:t>
            </a:r>
            <a:r>
              <a:rPr lang="en-US" altLang="zh-CN" dirty="0"/>
              <a:t>10</a:t>
            </a:r>
            <a:r>
              <a:rPr lang="zh-CN" altLang="en-US" dirty="0"/>
              <a:t>，输出结果。</a:t>
            </a:r>
            <a:endParaRPr lang="en-US" altLang="zh-CN" dirty="0"/>
          </a:p>
          <a:p>
            <a:pPr>
              <a:lnSpc>
                <a:spcPct val="80000"/>
              </a:lnSpc>
              <a:buSzPct val="70000"/>
              <a:buFont typeface="Wingdings" panose="05000000000000000000" pitchFamily="2" charset="2"/>
              <a:buNone/>
            </a:pPr>
            <a:endParaRPr lang="en-US" altLang="zh-CN" sz="2000" dirty="0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492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文本占位符 28674">
            <a:extLst>
              <a:ext uri="{FF2B5EF4-FFF2-40B4-BE49-F238E27FC236}">
                <a16:creationId xmlns:a16="http://schemas.microsoft.com/office/drawing/2014/main" xmlns="" id="{8718E729-667A-48B7-B0A1-256489B00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052513"/>
            <a:ext cx="10668000" cy="521969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buClr>
                <a:schemeClr val="hlink"/>
              </a:buClr>
              <a:buSzPct val="70000"/>
              <a:buFont typeface="Wingdings" panose="05000000000000000000" charset="0"/>
              <a:buChar char="n"/>
              <a:defRPr/>
            </a:pPr>
            <a:r>
              <a:rPr lang="zh-CN" altLang="en-US" noProof="1"/>
              <a:t>例题</a:t>
            </a:r>
            <a:r>
              <a:rPr lang="en-US" altLang="zh-CN" noProof="1"/>
              <a:t>9</a:t>
            </a:r>
            <a:r>
              <a:rPr lang="zh-CN" altLang="en-US" noProof="1"/>
              <a:t>：利用多分支选择结构，将成绩从百分制变换到等级制</a:t>
            </a:r>
            <a:r>
              <a:rPr lang="zh-CN" altLang="en-US" sz="1800" noProof="1">
                <a:latin typeface="宋体" panose="02010600030101010101" pitchFamily="2" charset="-122"/>
              </a:rPr>
              <a:t>。</a:t>
            </a:r>
            <a:endParaRPr lang="zh-CN" altLang="en-US" noProof="1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76D68F35-4750-41E2-8533-614DC4A56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3.4.4 </a:t>
            </a:r>
            <a:r>
              <a:rPr lang="zh-CN" altLang="en-US" dirty="0"/>
              <a:t>选择结构例题（多分支结构）</a:t>
            </a:r>
          </a:p>
        </p:txBody>
      </p:sp>
    </p:spTree>
    <p:extLst>
      <p:ext uri="{BB962C8B-B14F-4D97-AF65-F5344CB8AC3E}">
        <p14:creationId xmlns:p14="http://schemas.microsoft.com/office/powerpoint/2010/main" val="427421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73ACC0B-8B0E-4FF0-BF56-ECD5459E0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3.4.5 </a:t>
            </a:r>
            <a:r>
              <a:rPr lang="zh-CN" altLang="en-US" dirty="0"/>
              <a:t>选择结构的嵌套</a:t>
            </a:r>
          </a:p>
        </p:txBody>
      </p:sp>
      <p:sp>
        <p:nvSpPr>
          <p:cNvPr id="30722" name="文本占位符 29698">
            <a:extLst>
              <a:ext uri="{FF2B5EF4-FFF2-40B4-BE49-F238E27FC236}">
                <a16:creationId xmlns:a16="http://schemas.microsoft.com/office/drawing/2014/main" xmlns="" id="{EDE3D2C5-502F-4980-AAD4-ADC708BE0B3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en-US" sz="2000" dirty="0">
                <a:latin typeface="宋体" panose="02010600030101010101" pitchFamily="2" charset="-122"/>
              </a:rPr>
              <a:t>if 表达式1:</a:t>
            </a:r>
          </a:p>
          <a:p>
            <a:pPr>
              <a:lnSpc>
                <a:spcPct val="9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en-US" sz="2000" dirty="0">
                <a:latin typeface="宋体" panose="02010600030101010101" pitchFamily="2" charset="-122"/>
              </a:rPr>
              <a:t>    语句块1</a:t>
            </a:r>
          </a:p>
          <a:p>
            <a:pPr>
              <a:lnSpc>
                <a:spcPct val="9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en-US" sz="2000" dirty="0">
                <a:latin typeface="宋体" panose="02010600030101010101" pitchFamily="2" charset="-122"/>
              </a:rPr>
              <a:t>    if 表达式2:</a:t>
            </a:r>
          </a:p>
          <a:p>
            <a:pPr>
              <a:lnSpc>
                <a:spcPct val="9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en-US" sz="2000" dirty="0">
                <a:latin typeface="宋体" panose="02010600030101010101" pitchFamily="2" charset="-122"/>
              </a:rPr>
              <a:t>        语句块2</a:t>
            </a:r>
          </a:p>
          <a:p>
            <a:pPr>
              <a:lnSpc>
                <a:spcPct val="9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en-US" sz="2000" dirty="0">
                <a:latin typeface="宋体" panose="02010600030101010101" pitchFamily="2" charset="-122"/>
              </a:rPr>
              <a:t>    else:</a:t>
            </a:r>
          </a:p>
          <a:p>
            <a:pPr>
              <a:lnSpc>
                <a:spcPct val="9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en-US" sz="2000" dirty="0">
                <a:latin typeface="宋体" panose="02010600030101010101" pitchFamily="2" charset="-122"/>
              </a:rPr>
              <a:t>        语句块3</a:t>
            </a:r>
          </a:p>
          <a:p>
            <a:pPr>
              <a:lnSpc>
                <a:spcPct val="9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en-US" sz="2000" dirty="0">
                <a:latin typeface="宋体" panose="02010600030101010101" pitchFamily="2" charset="-122"/>
              </a:rPr>
              <a:t>else:</a:t>
            </a:r>
          </a:p>
          <a:p>
            <a:pPr>
              <a:lnSpc>
                <a:spcPct val="9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en-US" sz="2000" dirty="0">
                <a:latin typeface="宋体" panose="02010600030101010101" pitchFamily="2" charset="-122"/>
              </a:rPr>
              <a:t>    if 表达式4:</a:t>
            </a:r>
          </a:p>
          <a:p>
            <a:pPr>
              <a:lnSpc>
                <a:spcPct val="9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en-US" sz="2000" dirty="0">
                <a:latin typeface="宋体" panose="02010600030101010101" pitchFamily="2" charset="-122"/>
              </a:rPr>
              <a:t>        语句块4</a:t>
            </a:r>
          </a:p>
          <a:p>
            <a:pPr>
              <a:lnSpc>
                <a:spcPct val="90000"/>
              </a:lnSpc>
              <a:buSzPct val="70000"/>
              <a:buFont typeface="Wingdings" panose="05000000000000000000" pitchFamily="2" charset="2"/>
              <a:buNone/>
            </a:pPr>
            <a:endParaRPr lang="zh-CN" altLang="en-US" sz="2000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en-US" sz="2000" dirty="0">
                <a:latin typeface="宋体" panose="02010600030101010101" pitchFamily="2" charset="-122"/>
              </a:rPr>
              <a:t>注意：缩进必须要正确并且一致。</a:t>
            </a:r>
          </a:p>
        </p:txBody>
      </p:sp>
    </p:spTree>
    <p:extLst>
      <p:ext uri="{BB962C8B-B14F-4D97-AF65-F5344CB8AC3E}">
        <p14:creationId xmlns:p14="http://schemas.microsoft.com/office/powerpoint/2010/main" val="3595389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45DB2CF-5AC0-4E71-B440-D9A22A921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4D6A0C2-E1D5-49EA-BEDA-9BEE92E87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某通讯设备制造类企业为求职者面试，满足以下条件的之一将会接到面试通知。</a:t>
            </a:r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25</a:t>
            </a:r>
            <a:r>
              <a:rPr lang="zh-CN" altLang="en-US" dirty="0"/>
              <a:t>岁及以下且是重点大学通信工程专业的应届学生；</a:t>
            </a:r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）具备</a:t>
            </a:r>
            <a:r>
              <a:rPr lang="en-US" altLang="zh-CN" dirty="0"/>
              <a:t>3</a:t>
            </a:r>
            <a:r>
              <a:rPr lang="zh-CN" altLang="en-US" dirty="0"/>
              <a:t>年计算机软件行业工作经验的人士。 </a:t>
            </a:r>
          </a:p>
          <a:p>
            <a:r>
              <a:rPr lang="zh-CN" altLang="en-US" dirty="0"/>
              <a:t>请编写程序实现相关判断。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02ADE9A8-C958-4767-A62B-64BD386F9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49324-CEA2-48D8-9B22-72A2DCAF585C}" type="datetime1">
              <a:rPr lang="zh-CN" altLang="en-US" smtClean="0"/>
              <a:t>2019/4/1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79E935D9-2C25-43E3-AD78-E21DB16B8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AA6B-51D0-4508-BF0C-1C5E473C4B8C}" type="slidenum">
              <a:rPr lang="en-US" altLang="zh-CN" smtClean="0"/>
              <a:pPr/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31042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B714495-58C9-4186-BCF6-E370265A3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D9388729-53A2-4B6D-90A8-5BFBB5C2C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49324-CEA2-48D8-9B22-72A2DCAF585C}" type="datetime1">
              <a:rPr lang="zh-CN" altLang="en-US" smtClean="0"/>
              <a:t>2019/4/1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C496976E-5687-43A3-8C7A-70C7B259A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AA6B-51D0-4508-BF0C-1C5E473C4B8C}" type="slidenum">
              <a:rPr lang="en-US" altLang="zh-CN" smtClean="0"/>
              <a:pPr/>
              <a:t>28</a:t>
            </a:fld>
            <a:endParaRPr lang="en-US" altLang="zh-CN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ABB48F4D-28A9-4C85-BA55-CBBA596783F8}"/>
              </a:ext>
            </a:extLst>
          </p:cNvPr>
          <p:cNvSpPr/>
          <p:nvPr/>
        </p:nvSpPr>
        <p:spPr>
          <a:xfrm>
            <a:off x="599607" y="982177"/>
            <a:ext cx="1142250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age=24</a:t>
            </a:r>
          </a:p>
          <a:p>
            <a:r>
              <a:rPr lang="en-US" altLang="zh-CN" dirty="0" err="1">
                <a:solidFill>
                  <a:srgbClr val="FF0000"/>
                </a:solidFill>
              </a:rPr>
              <a:t>jobtime</a:t>
            </a:r>
            <a:r>
              <a:rPr lang="en-US" altLang="zh-CN" dirty="0">
                <a:solidFill>
                  <a:srgbClr val="FF0000"/>
                </a:solidFill>
              </a:rPr>
              <a:t>=3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college="</a:t>
            </a:r>
            <a:r>
              <a:rPr lang="zh-CN" altLang="en-US" dirty="0">
                <a:solidFill>
                  <a:srgbClr val="FF0000"/>
                </a:solidFill>
              </a:rPr>
              <a:t>非重点</a:t>
            </a:r>
            <a:r>
              <a:rPr lang="en-US" altLang="zh-CN" dirty="0">
                <a:solidFill>
                  <a:srgbClr val="FF0000"/>
                </a:solidFill>
              </a:rPr>
              <a:t>"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major="</a:t>
            </a:r>
            <a:r>
              <a:rPr lang="zh-CN" altLang="en-US" dirty="0">
                <a:solidFill>
                  <a:srgbClr val="FF0000"/>
                </a:solidFill>
              </a:rPr>
              <a:t>计算机软件</a:t>
            </a:r>
            <a:r>
              <a:rPr lang="en-US" altLang="zh-CN" dirty="0">
                <a:solidFill>
                  <a:srgbClr val="FF0000"/>
                </a:solidFill>
              </a:rPr>
              <a:t>"</a:t>
            </a:r>
          </a:p>
          <a:p>
            <a:r>
              <a:rPr lang="en-US" altLang="zh-CN" dirty="0"/>
              <a:t>if (age&lt;=25 and college=="</a:t>
            </a:r>
            <a:r>
              <a:rPr lang="zh-CN" altLang="en-US" dirty="0"/>
              <a:t>重点</a:t>
            </a:r>
            <a:r>
              <a:rPr lang="en-US" altLang="zh-CN" dirty="0"/>
              <a:t>" and major=="</a:t>
            </a:r>
            <a:r>
              <a:rPr lang="zh-CN" altLang="en-US" dirty="0"/>
              <a:t>通信工程</a:t>
            </a:r>
            <a:r>
              <a:rPr lang="en-US" altLang="zh-CN" dirty="0"/>
              <a:t>" and </a:t>
            </a:r>
            <a:r>
              <a:rPr lang="en-US" altLang="zh-CN" dirty="0" err="1"/>
              <a:t>jobtime</a:t>
            </a:r>
            <a:r>
              <a:rPr lang="en-US" altLang="zh-CN" dirty="0"/>
              <a:t>==0) </a:t>
            </a:r>
            <a:r>
              <a:rPr lang="en-US" altLang="zh-CN" dirty="0">
                <a:solidFill>
                  <a:srgbClr val="FF0000"/>
                </a:solidFill>
              </a:rPr>
              <a:t>\</a:t>
            </a:r>
          </a:p>
          <a:p>
            <a:r>
              <a:rPr lang="en-US" altLang="zh-CN" dirty="0"/>
              <a:t>   or (major=="</a:t>
            </a:r>
            <a:r>
              <a:rPr lang="zh-CN" altLang="en-US" dirty="0"/>
              <a:t>计算机软件</a:t>
            </a:r>
            <a:r>
              <a:rPr lang="en-US" altLang="zh-CN" dirty="0"/>
              <a:t>"  and </a:t>
            </a:r>
            <a:r>
              <a:rPr lang="en-US" altLang="zh-CN" dirty="0" err="1"/>
              <a:t>jobtime</a:t>
            </a:r>
            <a:r>
              <a:rPr lang="en-US" altLang="zh-CN" dirty="0"/>
              <a:t>&gt;=3):</a:t>
            </a:r>
          </a:p>
          <a:p>
            <a:r>
              <a:rPr lang="en-US" altLang="zh-CN" dirty="0"/>
              <a:t>    print("</a:t>
            </a:r>
            <a:r>
              <a:rPr lang="en-US" altLang="zh-CN" dirty="0" err="1"/>
              <a:t>congratulations!you</a:t>
            </a:r>
            <a:r>
              <a:rPr lang="en-US" altLang="zh-CN" dirty="0"/>
              <a:t> are wined")</a:t>
            </a:r>
          </a:p>
          <a:p>
            <a:r>
              <a:rPr lang="en-US" altLang="zh-CN" dirty="0"/>
              <a:t>else:</a:t>
            </a:r>
          </a:p>
          <a:p>
            <a:r>
              <a:rPr lang="en-US" altLang="zh-CN" dirty="0"/>
              <a:t>    print("</a:t>
            </a:r>
            <a:r>
              <a:rPr lang="en-US" altLang="zh-CN" dirty="0" err="1"/>
              <a:t>sorry,you</a:t>
            </a:r>
            <a:r>
              <a:rPr lang="en-US" altLang="zh-CN" dirty="0"/>
              <a:t> are failed")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55296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C45247D-4672-4DB3-9263-1D0D3375B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选择结构应用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8490F5D-D669-491E-96C0-D2BAE6C51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</a:rPr>
              <a:t>例</a:t>
            </a:r>
            <a:r>
              <a:rPr lang="en-US" altLang="zh-CN" dirty="0">
                <a:latin typeface="宋体" panose="02010600030101010101" pitchFamily="2" charset="-122"/>
              </a:rPr>
              <a:t>11</a:t>
            </a:r>
            <a:r>
              <a:rPr lang="zh-CN" altLang="en-US" dirty="0">
                <a:latin typeface="宋体" panose="02010600030101010101" pitchFamily="2" charset="-122"/>
              </a:rPr>
              <a:t>：面试资格确认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4C3A9E24-92DD-4D61-A7AA-8F17DA2B2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49324-CEA2-48D8-9B22-72A2DCAF585C}" type="datetime1">
              <a:rPr lang="zh-CN" altLang="en-US" smtClean="0"/>
              <a:t>2019/4/1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7F3A2A65-9400-482E-97FA-B0344B467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AA6B-51D0-4508-BF0C-1C5E473C4B8C}" type="slidenum">
              <a:rPr lang="en-US" altLang="zh-CN" smtClean="0"/>
              <a:pPr/>
              <a:t>29</a:t>
            </a:fld>
            <a:endParaRPr lang="en-US" altLang="zh-CN"/>
          </a:p>
        </p:txBody>
      </p:sp>
      <p:sp>
        <p:nvSpPr>
          <p:cNvPr id="6" name="文本占位符 31746">
            <a:extLst>
              <a:ext uri="{FF2B5EF4-FFF2-40B4-BE49-F238E27FC236}">
                <a16:creationId xmlns:a16="http://schemas.microsoft.com/office/drawing/2014/main" xmlns="" id="{43867B1F-467D-4A8B-A7A7-A1D6EE0586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502" y="1614267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69900" indent="-4699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u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1" fontAlgn="base" hangingPunct="1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80000"/>
              </a:lnSpc>
              <a:buSzPct val="70000"/>
              <a:buFont typeface="Wingdings" panose="05000000000000000000" pitchFamily="2" charset="2"/>
              <a:buNone/>
            </a:pPr>
            <a:endParaRPr lang="zh-CN" altLang="en-US" sz="2400" dirty="0">
              <a:latin typeface="宋体" panose="02010600030101010101" pitchFamily="2" charset="-122"/>
            </a:endParaRPr>
          </a:p>
          <a:p>
            <a:pPr defTabSz="914400">
              <a:spcBef>
                <a:spcPct val="0"/>
              </a:spcBef>
              <a:buSzPct val="70000"/>
              <a:buFont typeface="Wingdings" panose="05000000000000000000" pitchFamily="2" charset="2"/>
              <a:buNone/>
            </a:pPr>
            <a:r>
              <a:rPr lang="zh-CN" altLang="en-US" sz="1800" dirty="0">
                <a:latin typeface="宋体" panose="02010600030101010101" pitchFamily="2" charset="-122"/>
              </a:rPr>
              <a:t>age=24</a:t>
            </a:r>
          </a:p>
          <a:p>
            <a:pPr defTabSz="914400">
              <a:spcBef>
                <a:spcPct val="0"/>
              </a:spcBef>
              <a:buSzPct val="70000"/>
              <a:buFont typeface="Wingdings" panose="05000000000000000000" pitchFamily="2" charset="2"/>
              <a:buNone/>
            </a:pPr>
            <a:r>
              <a:rPr lang="zh-CN" altLang="en-US" sz="1800" dirty="0">
                <a:latin typeface="宋体" panose="02010600030101010101" pitchFamily="2" charset="-122"/>
              </a:rPr>
              <a:t>subject="计算机"</a:t>
            </a:r>
          </a:p>
          <a:p>
            <a:pPr defTabSz="914400">
              <a:spcBef>
                <a:spcPct val="0"/>
              </a:spcBef>
              <a:buSzPct val="70000"/>
              <a:buFont typeface="Wingdings" panose="05000000000000000000" pitchFamily="2" charset="2"/>
              <a:buNone/>
            </a:pPr>
            <a:r>
              <a:rPr lang="zh-CN" altLang="en-US" sz="1800" dirty="0">
                <a:latin typeface="宋体" panose="02010600030101010101" pitchFamily="2" charset="-122"/>
              </a:rPr>
              <a:t>college="非重点"</a:t>
            </a:r>
          </a:p>
          <a:p>
            <a:pPr defTabSz="914400">
              <a:spcBef>
                <a:spcPct val="0"/>
              </a:spcBef>
              <a:buSzPct val="70000"/>
              <a:buFont typeface="Wingdings" panose="05000000000000000000" pitchFamily="2" charset="2"/>
              <a:buNone/>
            </a:pPr>
            <a:r>
              <a:rPr lang="zh-CN" altLang="en-US" sz="1800" dirty="0">
                <a:latin typeface="宋体" panose="02010600030101010101" pitchFamily="2" charset="-122"/>
              </a:rPr>
              <a:t>if (age &gt; 25 and subject=="电子信息工程") or (college=="重点" and subject=="电子信息工程" ) or (age&lt;=28 and subject=="计算机"):</a:t>
            </a:r>
          </a:p>
          <a:p>
            <a:pPr defTabSz="914400">
              <a:spcBef>
                <a:spcPct val="0"/>
              </a:spcBef>
              <a:buSzPct val="70000"/>
              <a:buFont typeface="Wingdings" panose="05000000000000000000" pitchFamily="2" charset="2"/>
              <a:buNone/>
            </a:pPr>
            <a:r>
              <a:rPr lang="zh-CN" altLang="en-US" sz="1800" dirty="0">
                <a:latin typeface="宋体" panose="02010600030101010101" pitchFamily="2" charset="-122"/>
              </a:rPr>
              <a:t>    print("恭喜，你已获得我公司的面试机会!")</a:t>
            </a:r>
          </a:p>
          <a:p>
            <a:pPr defTabSz="914400">
              <a:spcBef>
                <a:spcPct val="0"/>
              </a:spcBef>
              <a:buSzPct val="70000"/>
              <a:buFont typeface="Wingdings" panose="05000000000000000000" pitchFamily="2" charset="2"/>
              <a:buNone/>
            </a:pPr>
            <a:r>
              <a:rPr lang="zh-CN" altLang="en-US" sz="1800" dirty="0">
                <a:latin typeface="宋体" panose="02010600030101010101" pitchFamily="2" charset="-122"/>
              </a:rPr>
              <a:t>else:</a:t>
            </a:r>
          </a:p>
          <a:p>
            <a:pPr defTabSz="914400">
              <a:spcBef>
                <a:spcPct val="0"/>
              </a:spcBef>
              <a:buSzPct val="70000"/>
              <a:buFont typeface="Wingdings" panose="05000000000000000000" pitchFamily="2" charset="2"/>
              <a:buNone/>
            </a:pPr>
            <a:r>
              <a:rPr lang="zh-CN" altLang="en-US" sz="1800" dirty="0">
                <a:latin typeface="宋体" panose="02010600030101010101" pitchFamily="2" charset="-122"/>
              </a:rPr>
              <a:t>    print("抱歉，你未达到面试要求")</a:t>
            </a:r>
          </a:p>
          <a:p>
            <a:pPr defTabSz="914400">
              <a:buSzPct val="70000"/>
              <a:buFont typeface="Wingdings" panose="05000000000000000000" pitchFamily="2" charset="2"/>
              <a:buChar char="•"/>
            </a:pPr>
            <a:endParaRPr lang="zh-CN" altLang="en-US" sz="2400" dirty="0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0704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0796F48-D9BC-4170-BEEC-A5A14074C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三种基本逻辑结构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FEC4557-1255-400F-8FF6-B88EFE3C4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顺序结构 </a:t>
            </a:r>
            <a:r>
              <a:rPr lang="en-US" altLang="zh-CN" dirty="0"/>
              <a:t>—— </a:t>
            </a:r>
            <a:r>
              <a:rPr lang="zh-CN" altLang="en-US" dirty="0"/>
              <a:t>是指程序流程按先后顺序执行，只有执行了前一步，才能执行后一步。例如火车在轨道上行驶，只有过了上一站点才能到达下一站点。 	</a:t>
            </a:r>
          </a:p>
        </p:txBody>
      </p:sp>
      <p:pic>
        <p:nvPicPr>
          <p:cNvPr id="4" name="图片 8">
            <a:extLst>
              <a:ext uri="{FF2B5EF4-FFF2-40B4-BE49-F238E27FC236}">
                <a16:creationId xmlns:a16="http://schemas.microsoft.com/office/drawing/2014/main" xmlns="" id="{44AF0276-F190-46F6-850C-CDAB3EE5D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695" y="2999369"/>
            <a:ext cx="2892610" cy="3264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106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62B9541-097F-4F29-B7B8-73CCFF99A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F856E124-EDA8-4E46-A268-CF21CEFF5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从键盘输入圆的半径，如果半径大于等于</a:t>
            </a:r>
            <a:r>
              <a:rPr lang="en-US" altLang="zh-CN" dirty="0"/>
              <a:t>0</a:t>
            </a:r>
            <a:r>
              <a:rPr lang="zh-CN" altLang="en-US" dirty="0"/>
              <a:t>，则计算并输出圆的面积和周长。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5B9F851-EF3D-45A1-A518-9574910D0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49324-CEA2-48D8-9B22-72A2DCAF585C}" type="datetime1">
              <a:rPr lang="zh-CN" altLang="en-US" smtClean="0"/>
              <a:t>2019/4/1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3DCF21DA-FD09-43DF-A810-AA360641C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AA6B-51D0-4508-BF0C-1C5E473C4B8C}" type="slidenum">
              <a:rPr lang="en-US" altLang="zh-CN" smtClean="0"/>
              <a:pPr/>
              <a:t>30</a:t>
            </a:fld>
            <a:endParaRPr lang="en-US" altLang="zh-CN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E4FF7E26-34B5-49EA-9355-0389352C4537}"/>
              </a:ext>
            </a:extLst>
          </p:cNvPr>
          <p:cNvSpPr/>
          <p:nvPr/>
        </p:nvSpPr>
        <p:spPr>
          <a:xfrm>
            <a:off x="1978856" y="2753140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import math</a:t>
            </a:r>
          </a:p>
          <a:p>
            <a:r>
              <a:rPr lang="en-US" altLang="zh-CN" dirty="0"/>
              <a:t>r=input("</a:t>
            </a:r>
            <a:r>
              <a:rPr lang="zh-CN" altLang="en-US" dirty="0"/>
              <a:t>请输入圆的半径：</a:t>
            </a:r>
            <a:r>
              <a:rPr lang="en-US" altLang="zh-CN" dirty="0"/>
              <a:t>")</a:t>
            </a:r>
          </a:p>
          <a:p>
            <a:r>
              <a:rPr lang="en-US" altLang="zh-CN" dirty="0"/>
              <a:t>if r&gt;=0:</a:t>
            </a:r>
          </a:p>
          <a:p>
            <a:r>
              <a:rPr lang="en-US" altLang="zh-CN" dirty="0"/>
              <a:t>      d=2*</a:t>
            </a:r>
            <a:r>
              <a:rPr lang="en-US" altLang="zh-CN" dirty="0" err="1"/>
              <a:t>math.pi</a:t>
            </a:r>
            <a:r>
              <a:rPr lang="en-US" altLang="zh-CN" dirty="0"/>
              <a:t>*r</a:t>
            </a:r>
          </a:p>
          <a:p>
            <a:r>
              <a:rPr lang="en-US" altLang="zh-CN" dirty="0"/>
              <a:t>      s=</a:t>
            </a:r>
            <a:r>
              <a:rPr lang="en-US" altLang="zh-CN" dirty="0" err="1"/>
              <a:t>math.pi</a:t>
            </a:r>
            <a:r>
              <a:rPr lang="en-US" altLang="zh-CN" dirty="0"/>
              <a:t>*r**2</a:t>
            </a:r>
          </a:p>
          <a:p>
            <a:r>
              <a:rPr lang="en-US" altLang="zh-CN" dirty="0"/>
              <a:t>      print '</a:t>
            </a:r>
            <a:r>
              <a:rPr lang="zh-CN" altLang="en-US" dirty="0"/>
              <a:t>圆的周长</a:t>
            </a:r>
            <a:r>
              <a:rPr lang="en-US" altLang="zh-CN" dirty="0"/>
              <a:t>=',d,'</a:t>
            </a:r>
            <a:r>
              <a:rPr lang="zh-CN" altLang="en-US" dirty="0"/>
              <a:t>圆的面积</a:t>
            </a:r>
            <a:r>
              <a:rPr lang="en-US" altLang="zh-CN" dirty="0"/>
              <a:t>=',s</a:t>
            </a:r>
          </a:p>
        </p:txBody>
      </p:sp>
    </p:spTree>
    <p:extLst>
      <p:ext uri="{BB962C8B-B14F-4D97-AF65-F5344CB8AC3E}">
        <p14:creationId xmlns:p14="http://schemas.microsoft.com/office/powerpoint/2010/main" val="26712719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98E76B8-89B5-4FAC-BCDA-55170FC72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</a:rPr>
              <a:t>例</a:t>
            </a:r>
            <a:r>
              <a:rPr lang="en-US" altLang="zh-CN" dirty="0">
                <a:latin typeface="宋体" panose="02010600030101010101" pitchFamily="2" charset="-122"/>
              </a:rPr>
              <a:t>13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DA15BC5-B2EE-4071-A2A6-4756790F6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从键盘输入年份</a:t>
            </a:r>
            <a:r>
              <a:rPr lang="en-US" altLang="zh-CN" dirty="0"/>
              <a:t>t</a:t>
            </a:r>
            <a:r>
              <a:rPr lang="zh-CN" altLang="en-US" dirty="0"/>
              <a:t>，如果年份</a:t>
            </a:r>
            <a:r>
              <a:rPr lang="en-US" altLang="zh-CN" dirty="0"/>
              <a:t>t</a:t>
            </a:r>
            <a:r>
              <a:rPr lang="zh-CN" altLang="en-US" dirty="0"/>
              <a:t>能被</a:t>
            </a:r>
            <a:r>
              <a:rPr lang="en-US" altLang="zh-CN" dirty="0"/>
              <a:t>400</a:t>
            </a:r>
            <a:r>
              <a:rPr lang="zh-CN" altLang="en-US" dirty="0"/>
              <a:t>整除，或者能被</a:t>
            </a:r>
            <a:r>
              <a:rPr lang="en-US" altLang="zh-CN" dirty="0"/>
              <a:t>4</a:t>
            </a:r>
            <a:r>
              <a:rPr lang="zh-CN" altLang="en-US" dirty="0"/>
              <a:t>整除但不能被</a:t>
            </a:r>
            <a:r>
              <a:rPr lang="en-US" altLang="zh-CN" dirty="0"/>
              <a:t>100</a:t>
            </a:r>
            <a:r>
              <a:rPr lang="zh-CN" altLang="en-US" dirty="0"/>
              <a:t>整除，则输出“</a:t>
            </a:r>
            <a:r>
              <a:rPr lang="en-US" altLang="zh-CN" dirty="0"/>
              <a:t>t</a:t>
            </a:r>
            <a:r>
              <a:rPr lang="zh-CN" altLang="en-US" dirty="0"/>
              <a:t>年是闰年”，否则输出“</a:t>
            </a:r>
            <a:r>
              <a:rPr lang="en-US" altLang="zh-CN" dirty="0"/>
              <a:t>t</a:t>
            </a:r>
            <a:r>
              <a:rPr lang="zh-CN" altLang="en-US" dirty="0"/>
              <a:t>年不是闰年”，</a:t>
            </a:r>
            <a:r>
              <a:rPr lang="en-US" altLang="zh-CN" dirty="0"/>
              <a:t>t</a:t>
            </a:r>
            <a:r>
              <a:rPr lang="zh-CN" altLang="en-US" dirty="0"/>
              <a:t>用输入的年份代替。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DE3C7E68-58DE-4AF7-BBF5-8A06EE036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49324-CEA2-48D8-9B22-72A2DCAF585C}" type="datetime1">
              <a:rPr lang="zh-CN" altLang="en-US" smtClean="0"/>
              <a:t>2019/4/1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8C0ECFE6-84CC-4E08-8404-B02769E4C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AA6B-51D0-4508-BF0C-1C5E473C4B8C}" type="slidenum">
              <a:rPr lang="en-US" altLang="zh-CN" smtClean="0"/>
              <a:pPr/>
              <a:t>31</a:t>
            </a:fld>
            <a:endParaRPr lang="en-US" altLang="zh-CN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90DF41A0-37C1-4CA6-9357-89D3777DB5E9}"/>
              </a:ext>
            </a:extLst>
          </p:cNvPr>
          <p:cNvSpPr/>
          <p:nvPr/>
        </p:nvSpPr>
        <p:spPr>
          <a:xfrm>
            <a:off x="1050387" y="3497163"/>
            <a:ext cx="793886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t=input("</a:t>
            </a:r>
            <a:r>
              <a:rPr lang="zh-CN" altLang="en-US" dirty="0"/>
              <a:t>请输入年份：</a:t>
            </a:r>
            <a:r>
              <a:rPr lang="en-US" altLang="zh-CN" dirty="0"/>
              <a:t>")</a:t>
            </a:r>
          </a:p>
          <a:p>
            <a:r>
              <a:rPr lang="en-US" altLang="zh-CN" dirty="0"/>
              <a:t>if t%400==0 or (t%4==0 and t%100!=0):</a:t>
            </a:r>
          </a:p>
          <a:p>
            <a:r>
              <a:rPr lang="en-US" altLang="zh-CN" dirty="0"/>
              <a:t>   print t,'</a:t>
            </a:r>
            <a:r>
              <a:rPr lang="zh-CN" altLang="en-US" dirty="0"/>
              <a:t>年是闰年</a:t>
            </a:r>
            <a:r>
              <a:rPr lang="en-US" altLang="zh-CN" dirty="0"/>
              <a:t>'</a:t>
            </a:r>
          </a:p>
          <a:p>
            <a:r>
              <a:rPr lang="en-US" altLang="zh-CN" dirty="0"/>
              <a:t>else:</a:t>
            </a:r>
          </a:p>
          <a:p>
            <a:r>
              <a:rPr lang="en-US" altLang="zh-CN" dirty="0"/>
              <a:t>   print t,'</a:t>
            </a:r>
            <a:r>
              <a:rPr lang="zh-CN" altLang="en-US" dirty="0"/>
              <a:t>年不是闰年</a:t>
            </a:r>
            <a:r>
              <a:rPr lang="en-US" altLang="zh-CN" dirty="0"/>
              <a:t>'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5382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49324-CEA2-48D8-9B22-72A2DCAF585C}" type="datetime1">
              <a:rPr lang="zh-CN" altLang="en-US" smtClean="0"/>
              <a:t>2019/4/1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AA6B-51D0-4508-BF0C-1C5E473C4B8C}" type="slidenum">
              <a:rPr lang="en-US" altLang="zh-CN" smtClean="0"/>
              <a:pPr/>
              <a:t>32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01F81A09-BBF0-432C-AA06-048A36BB2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75" y="1017590"/>
            <a:ext cx="5379532" cy="4298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C4AD6FD4-C12F-4586-9380-B4D1EBB44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707" y="2732114"/>
            <a:ext cx="4999820" cy="2213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28801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  <a:r>
              <a:rPr lang="en-US" altLang="zh-CN" dirty="0"/>
              <a:t>14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03512" y="1052513"/>
            <a:ext cx="8712968" cy="5219699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从键盘输入订货量。</a:t>
            </a:r>
            <a:endParaRPr lang="en-US" altLang="zh-CN" dirty="0"/>
          </a:p>
          <a:p>
            <a:r>
              <a:rPr lang="zh-CN" altLang="en-US" dirty="0"/>
              <a:t>根据订货量大小，价格（假设给定价格为</a:t>
            </a:r>
            <a:r>
              <a:rPr lang="en-US" altLang="zh-CN" dirty="0"/>
              <a:t>10</a:t>
            </a:r>
            <a:r>
              <a:rPr lang="zh-CN" altLang="en-US" dirty="0"/>
              <a:t>）给以不同的折扣，计算应付货款（应付货款</a:t>
            </a:r>
            <a:r>
              <a:rPr lang="en-US" altLang="zh-CN" dirty="0"/>
              <a:t>=</a:t>
            </a:r>
            <a:r>
              <a:rPr lang="zh-CN" altLang="en-US" dirty="0"/>
              <a:t>订货量</a:t>
            </a:r>
            <a:r>
              <a:rPr lang="en-US" altLang="zh-CN" dirty="0"/>
              <a:t>×</a:t>
            </a:r>
            <a:r>
              <a:rPr lang="zh-CN" altLang="en-US" dirty="0"/>
              <a:t>价格</a:t>
            </a:r>
            <a:r>
              <a:rPr lang="en-US" altLang="zh-CN" dirty="0"/>
              <a:t>×(1-</a:t>
            </a:r>
            <a:r>
              <a:rPr lang="zh-CN" altLang="en-US" dirty="0"/>
              <a:t>折扣</a:t>
            </a:r>
            <a:r>
              <a:rPr lang="en-US" altLang="zh-CN" dirty="0"/>
              <a:t>)</a:t>
            </a:r>
            <a:r>
              <a:rPr lang="zh-CN" altLang="en-US" dirty="0"/>
              <a:t>）。</a:t>
            </a:r>
            <a:endParaRPr lang="en-US" altLang="zh-CN" dirty="0"/>
          </a:p>
          <a:p>
            <a:pPr lvl="1"/>
            <a:r>
              <a:rPr lang="zh-CN" altLang="en-US" dirty="0"/>
              <a:t>订货量</a:t>
            </a:r>
            <a:r>
              <a:rPr lang="en-US" altLang="zh-CN" dirty="0"/>
              <a:t>300</a:t>
            </a:r>
            <a:r>
              <a:rPr lang="zh-CN" altLang="en-US" dirty="0"/>
              <a:t>以下，没有折扣；</a:t>
            </a:r>
            <a:endParaRPr lang="en-US" altLang="zh-CN" dirty="0"/>
          </a:p>
          <a:p>
            <a:pPr lvl="1"/>
            <a:r>
              <a:rPr lang="zh-CN" altLang="en-US" dirty="0"/>
              <a:t>订货量</a:t>
            </a:r>
            <a:r>
              <a:rPr lang="en-US" altLang="zh-CN" dirty="0"/>
              <a:t>300</a:t>
            </a:r>
            <a:r>
              <a:rPr lang="zh-CN" altLang="en-US" dirty="0"/>
              <a:t>及以上，</a:t>
            </a:r>
            <a:r>
              <a:rPr lang="en-US" altLang="zh-CN" dirty="0"/>
              <a:t>500</a:t>
            </a:r>
            <a:r>
              <a:rPr lang="zh-CN" altLang="en-US" dirty="0"/>
              <a:t>以下，折扣为</a:t>
            </a:r>
            <a:r>
              <a:rPr lang="en-US" altLang="zh-CN" dirty="0"/>
              <a:t>3%</a:t>
            </a:r>
            <a:r>
              <a:rPr lang="zh-CN" altLang="en-US" dirty="0"/>
              <a:t>；</a:t>
            </a:r>
            <a:endParaRPr lang="en-US" altLang="zh-CN" dirty="0"/>
          </a:p>
          <a:p>
            <a:pPr lvl="1"/>
            <a:r>
              <a:rPr lang="zh-CN" altLang="en-US" dirty="0"/>
              <a:t>订货量</a:t>
            </a:r>
            <a:r>
              <a:rPr lang="en-US" altLang="zh-CN" dirty="0"/>
              <a:t>500</a:t>
            </a:r>
            <a:r>
              <a:rPr lang="zh-CN" altLang="en-US" dirty="0"/>
              <a:t>及以上，</a:t>
            </a:r>
            <a:r>
              <a:rPr lang="en-US" altLang="zh-CN" dirty="0"/>
              <a:t>1000</a:t>
            </a:r>
            <a:r>
              <a:rPr lang="zh-CN" altLang="en-US" dirty="0"/>
              <a:t>以下，折扣</a:t>
            </a:r>
            <a:r>
              <a:rPr lang="en-US" altLang="zh-CN" dirty="0"/>
              <a:t>5%</a:t>
            </a:r>
            <a:r>
              <a:rPr lang="zh-CN" altLang="en-US" dirty="0"/>
              <a:t>；</a:t>
            </a:r>
            <a:endParaRPr lang="en-US" altLang="zh-CN" dirty="0"/>
          </a:p>
          <a:p>
            <a:pPr lvl="1"/>
            <a:r>
              <a:rPr lang="zh-CN" altLang="en-US" dirty="0"/>
              <a:t>订货量</a:t>
            </a:r>
            <a:r>
              <a:rPr lang="en-US" altLang="zh-CN" dirty="0"/>
              <a:t>1000</a:t>
            </a:r>
            <a:r>
              <a:rPr lang="zh-CN" altLang="en-US" dirty="0"/>
              <a:t>及以上，</a:t>
            </a:r>
            <a:r>
              <a:rPr lang="en-US" altLang="zh-CN" dirty="0"/>
              <a:t>2000</a:t>
            </a:r>
            <a:r>
              <a:rPr lang="zh-CN" altLang="en-US" dirty="0"/>
              <a:t>以下，折扣</a:t>
            </a:r>
            <a:r>
              <a:rPr lang="en-US" altLang="zh-CN" dirty="0"/>
              <a:t>8%</a:t>
            </a:r>
            <a:r>
              <a:rPr lang="zh-CN" altLang="en-US" dirty="0"/>
              <a:t>；</a:t>
            </a:r>
            <a:endParaRPr lang="en-US" altLang="zh-CN" dirty="0"/>
          </a:p>
          <a:p>
            <a:pPr lvl="1"/>
            <a:r>
              <a:rPr lang="zh-CN" altLang="en-US" dirty="0"/>
              <a:t>订货量</a:t>
            </a:r>
            <a:r>
              <a:rPr lang="en-US" altLang="zh-CN" dirty="0"/>
              <a:t>2000</a:t>
            </a:r>
            <a:r>
              <a:rPr lang="zh-CN" altLang="en-US" dirty="0"/>
              <a:t>及以上，折扣</a:t>
            </a:r>
            <a:r>
              <a:rPr lang="en-US" altLang="zh-CN" dirty="0"/>
              <a:t>10%</a:t>
            </a:r>
            <a:r>
              <a:rPr lang="zh-CN" altLang="en-US" dirty="0"/>
              <a:t>。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49324-CEA2-48D8-9B22-72A2DCAF585C}" type="datetime1">
              <a:rPr lang="zh-CN" altLang="en-US" smtClean="0"/>
              <a:t>2019/4/1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AA6B-51D0-4508-BF0C-1C5E473C4B8C}" type="slidenum">
              <a:rPr lang="en-US" altLang="zh-CN" smtClean="0"/>
              <a:pPr/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9455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49324-CEA2-48D8-9B22-72A2DCAF585C}" type="datetime1">
              <a:rPr lang="zh-CN" altLang="en-US" smtClean="0"/>
              <a:t>2019/4/1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AA6B-51D0-4508-BF0C-1C5E473C4B8C}" type="slidenum">
              <a:rPr lang="en-US" altLang="zh-CN" smtClean="0"/>
              <a:pPr/>
              <a:t>34</a:t>
            </a:fld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119921" y="1628801"/>
            <a:ext cx="1015254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28600" algn="just">
              <a:lnSpc>
                <a:spcPts val="1800"/>
              </a:lnSpc>
            </a:pPr>
            <a:r>
              <a:rPr lang="en-US" altLang="zh-CN" kern="100" dirty="0">
                <a:latin typeface="Consolas"/>
                <a:ea typeface="宋体"/>
                <a:cs typeface="Times New Roman"/>
              </a:rPr>
              <a:t># -*- coding: cp936 -*-</a:t>
            </a:r>
            <a:endParaRPr lang="zh-CN" altLang="zh-CN" kern="100" dirty="0">
              <a:latin typeface="Times New Roman"/>
              <a:ea typeface="宋体"/>
            </a:endParaRPr>
          </a:p>
          <a:p>
            <a:pPr indent="228600" algn="just">
              <a:lnSpc>
                <a:spcPts val="1800"/>
              </a:lnSpc>
            </a:pPr>
            <a:r>
              <a:rPr lang="en-US" altLang="zh-CN" kern="100" dirty="0">
                <a:latin typeface="Consolas"/>
                <a:ea typeface="宋体"/>
                <a:cs typeface="Times New Roman"/>
              </a:rPr>
              <a:t>#eg3_3.py</a:t>
            </a:r>
            <a:endParaRPr lang="zh-CN" altLang="zh-CN" kern="100" dirty="0">
              <a:latin typeface="Times New Roman"/>
              <a:ea typeface="宋体"/>
            </a:endParaRPr>
          </a:p>
          <a:p>
            <a:pPr indent="228600" algn="just">
              <a:lnSpc>
                <a:spcPts val="1800"/>
              </a:lnSpc>
            </a:pPr>
            <a:r>
              <a:rPr lang="en-US" altLang="zh-CN" kern="100" dirty="0">
                <a:latin typeface="Consolas"/>
                <a:ea typeface="宋体"/>
                <a:cs typeface="Times New Roman"/>
              </a:rPr>
              <a:t>Price=10</a:t>
            </a:r>
            <a:endParaRPr lang="zh-CN" altLang="zh-CN" kern="100" dirty="0">
              <a:latin typeface="Times New Roman"/>
              <a:ea typeface="宋体"/>
            </a:endParaRPr>
          </a:p>
          <a:p>
            <a:pPr indent="228600" algn="just">
              <a:lnSpc>
                <a:spcPts val="1800"/>
              </a:lnSpc>
            </a:pPr>
            <a:r>
              <a:rPr lang="en-US" altLang="zh-CN" kern="100" dirty="0">
                <a:latin typeface="Consolas"/>
                <a:ea typeface="宋体"/>
                <a:cs typeface="Times New Roman"/>
              </a:rPr>
              <a:t>Quantity=input("The Quantity of client's demand is: ")</a:t>
            </a:r>
            <a:endParaRPr lang="zh-CN" altLang="zh-CN" kern="100" dirty="0">
              <a:latin typeface="Times New Roman"/>
              <a:ea typeface="宋体"/>
            </a:endParaRPr>
          </a:p>
          <a:p>
            <a:pPr indent="228600" algn="just">
              <a:lnSpc>
                <a:spcPts val="1800"/>
              </a:lnSpc>
            </a:pPr>
            <a:r>
              <a:rPr lang="en-US" altLang="zh-CN" kern="100" dirty="0">
                <a:latin typeface="Consolas"/>
                <a:ea typeface="宋体"/>
                <a:cs typeface="Times New Roman"/>
              </a:rPr>
              <a:t> </a:t>
            </a:r>
            <a:endParaRPr lang="zh-CN" altLang="zh-CN" kern="100" dirty="0">
              <a:latin typeface="Times New Roman"/>
              <a:ea typeface="宋体"/>
            </a:endParaRPr>
          </a:p>
          <a:p>
            <a:pPr indent="228600" algn="just">
              <a:lnSpc>
                <a:spcPts val="1800"/>
              </a:lnSpc>
            </a:pPr>
            <a:r>
              <a:rPr lang="en-US" altLang="zh-CN" kern="100" dirty="0">
                <a:latin typeface="Consolas"/>
                <a:ea typeface="宋体"/>
                <a:cs typeface="Times New Roman"/>
              </a:rPr>
              <a:t>if Quantity&lt;0:</a:t>
            </a:r>
            <a:endParaRPr lang="zh-CN" altLang="zh-CN" kern="100" dirty="0">
              <a:latin typeface="Times New Roman"/>
              <a:ea typeface="宋体"/>
            </a:endParaRPr>
          </a:p>
          <a:p>
            <a:pPr indent="228600" algn="just">
              <a:lnSpc>
                <a:spcPts val="1800"/>
              </a:lnSpc>
            </a:pPr>
            <a:r>
              <a:rPr lang="en-US" altLang="zh-CN" kern="100" dirty="0">
                <a:latin typeface="Consolas"/>
                <a:ea typeface="宋体"/>
                <a:cs typeface="Times New Roman"/>
              </a:rPr>
              <a:t>   </a:t>
            </a:r>
            <a:r>
              <a:rPr lang="en-US" altLang="zh-CN" kern="100" dirty="0" err="1">
                <a:latin typeface="Consolas"/>
                <a:ea typeface="宋体"/>
                <a:cs typeface="Times New Roman"/>
              </a:rPr>
              <a:t>Coff</a:t>
            </a:r>
            <a:r>
              <a:rPr lang="en-US" altLang="zh-CN" kern="100" dirty="0">
                <a:latin typeface="Consolas"/>
                <a:ea typeface="宋体"/>
                <a:cs typeface="Times New Roman"/>
              </a:rPr>
              <a:t>=-1</a:t>
            </a:r>
            <a:endParaRPr lang="zh-CN" altLang="zh-CN" kern="100" dirty="0">
              <a:latin typeface="Times New Roman"/>
              <a:ea typeface="宋体"/>
            </a:endParaRPr>
          </a:p>
          <a:p>
            <a:pPr indent="228600" algn="just">
              <a:lnSpc>
                <a:spcPts val="1800"/>
              </a:lnSpc>
            </a:pPr>
            <a:r>
              <a:rPr lang="en-US" altLang="zh-CN" kern="100" dirty="0" err="1">
                <a:latin typeface="Consolas"/>
                <a:ea typeface="宋体"/>
                <a:cs typeface="Times New Roman"/>
              </a:rPr>
              <a:t>elif</a:t>
            </a:r>
            <a:r>
              <a:rPr lang="en-US" altLang="zh-CN" kern="100" dirty="0">
                <a:latin typeface="Consolas"/>
                <a:ea typeface="宋体"/>
                <a:cs typeface="Times New Roman"/>
              </a:rPr>
              <a:t> Quantity&lt;300:</a:t>
            </a:r>
            <a:endParaRPr lang="zh-CN" altLang="zh-CN" kern="100" dirty="0">
              <a:latin typeface="Times New Roman"/>
              <a:ea typeface="宋体"/>
            </a:endParaRPr>
          </a:p>
          <a:p>
            <a:pPr indent="228600" algn="just">
              <a:lnSpc>
                <a:spcPts val="1800"/>
              </a:lnSpc>
            </a:pPr>
            <a:r>
              <a:rPr lang="en-US" altLang="zh-CN" kern="100" dirty="0">
                <a:latin typeface="Consolas"/>
                <a:ea typeface="宋体"/>
                <a:cs typeface="Times New Roman"/>
              </a:rPr>
              <a:t>   </a:t>
            </a:r>
            <a:r>
              <a:rPr lang="en-US" altLang="zh-CN" kern="100" dirty="0" err="1">
                <a:latin typeface="Consolas"/>
                <a:ea typeface="宋体"/>
                <a:cs typeface="Times New Roman"/>
              </a:rPr>
              <a:t>Coff</a:t>
            </a:r>
            <a:r>
              <a:rPr lang="en-US" altLang="zh-CN" kern="100" dirty="0">
                <a:latin typeface="Consolas"/>
                <a:ea typeface="宋体"/>
                <a:cs typeface="Times New Roman"/>
              </a:rPr>
              <a:t>=0.0   </a:t>
            </a:r>
            <a:endParaRPr lang="zh-CN" altLang="zh-CN" kern="100" dirty="0">
              <a:latin typeface="Times New Roman"/>
              <a:ea typeface="宋体"/>
            </a:endParaRPr>
          </a:p>
          <a:p>
            <a:pPr indent="228600" algn="just">
              <a:lnSpc>
                <a:spcPts val="1800"/>
              </a:lnSpc>
            </a:pPr>
            <a:r>
              <a:rPr lang="en-US" altLang="zh-CN" kern="100" dirty="0" err="1">
                <a:latin typeface="Consolas"/>
                <a:ea typeface="宋体"/>
                <a:cs typeface="Times New Roman"/>
              </a:rPr>
              <a:t>elif</a:t>
            </a:r>
            <a:r>
              <a:rPr lang="en-US" altLang="zh-CN" kern="100" dirty="0">
                <a:latin typeface="Consolas"/>
                <a:ea typeface="宋体"/>
                <a:cs typeface="Times New Roman"/>
              </a:rPr>
              <a:t> Quantity&lt;500:</a:t>
            </a:r>
            <a:endParaRPr lang="zh-CN" altLang="zh-CN" kern="100" dirty="0">
              <a:latin typeface="Times New Roman"/>
              <a:ea typeface="宋体"/>
            </a:endParaRPr>
          </a:p>
          <a:p>
            <a:pPr indent="228600" algn="just">
              <a:lnSpc>
                <a:spcPts val="1800"/>
              </a:lnSpc>
            </a:pPr>
            <a:r>
              <a:rPr lang="en-US" altLang="zh-CN" kern="100" dirty="0">
                <a:latin typeface="Consolas"/>
                <a:ea typeface="宋体"/>
                <a:cs typeface="Times New Roman"/>
              </a:rPr>
              <a:t>   </a:t>
            </a:r>
            <a:r>
              <a:rPr lang="en-US" altLang="zh-CN" kern="100" dirty="0" err="1">
                <a:latin typeface="Consolas"/>
                <a:ea typeface="宋体"/>
                <a:cs typeface="Times New Roman"/>
              </a:rPr>
              <a:t>Coff</a:t>
            </a:r>
            <a:r>
              <a:rPr lang="en-US" altLang="zh-CN" kern="100" dirty="0">
                <a:latin typeface="Consolas"/>
                <a:ea typeface="宋体"/>
                <a:cs typeface="Times New Roman"/>
              </a:rPr>
              <a:t>=0.03</a:t>
            </a:r>
            <a:endParaRPr lang="zh-CN" altLang="zh-CN" kern="100" dirty="0">
              <a:latin typeface="Times New Roman"/>
              <a:ea typeface="宋体"/>
            </a:endParaRPr>
          </a:p>
          <a:p>
            <a:pPr indent="228600" algn="just">
              <a:lnSpc>
                <a:spcPts val="1800"/>
              </a:lnSpc>
            </a:pPr>
            <a:r>
              <a:rPr lang="en-US" altLang="zh-CN" kern="100" dirty="0" err="1">
                <a:latin typeface="Consolas"/>
                <a:ea typeface="宋体"/>
                <a:cs typeface="Times New Roman"/>
              </a:rPr>
              <a:t>elif</a:t>
            </a:r>
            <a:r>
              <a:rPr lang="en-US" altLang="zh-CN" kern="100" dirty="0">
                <a:latin typeface="Consolas"/>
                <a:ea typeface="宋体"/>
                <a:cs typeface="Times New Roman"/>
              </a:rPr>
              <a:t> Quantity&lt;1000:</a:t>
            </a:r>
            <a:endParaRPr lang="zh-CN" altLang="zh-CN" kern="100" dirty="0">
              <a:latin typeface="Times New Roman"/>
              <a:ea typeface="宋体"/>
            </a:endParaRPr>
          </a:p>
          <a:p>
            <a:pPr indent="228600" algn="just">
              <a:lnSpc>
                <a:spcPts val="1800"/>
              </a:lnSpc>
            </a:pPr>
            <a:r>
              <a:rPr lang="en-US" altLang="zh-CN" kern="100" dirty="0">
                <a:latin typeface="Consolas"/>
                <a:ea typeface="宋体"/>
                <a:cs typeface="Times New Roman"/>
              </a:rPr>
              <a:t>   </a:t>
            </a:r>
            <a:r>
              <a:rPr lang="en-US" altLang="zh-CN" kern="100" dirty="0" err="1">
                <a:latin typeface="Consolas"/>
                <a:ea typeface="宋体"/>
                <a:cs typeface="Times New Roman"/>
              </a:rPr>
              <a:t>Coff</a:t>
            </a:r>
            <a:r>
              <a:rPr lang="en-US" altLang="zh-CN" kern="100" dirty="0">
                <a:latin typeface="Consolas"/>
                <a:ea typeface="宋体"/>
                <a:cs typeface="Times New Roman"/>
              </a:rPr>
              <a:t>=0.05</a:t>
            </a:r>
            <a:endParaRPr lang="zh-CN" altLang="zh-CN" kern="100" dirty="0">
              <a:latin typeface="Times New Roman"/>
              <a:ea typeface="宋体"/>
            </a:endParaRPr>
          </a:p>
          <a:p>
            <a:pPr indent="228600" algn="just">
              <a:lnSpc>
                <a:spcPts val="1800"/>
              </a:lnSpc>
            </a:pPr>
            <a:r>
              <a:rPr lang="en-US" altLang="zh-CN" kern="100" dirty="0" err="1">
                <a:latin typeface="Consolas"/>
                <a:ea typeface="宋体"/>
                <a:cs typeface="Times New Roman"/>
              </a:rPr>
              <a:t>elif</a:t>
            </a:r>
            <a:r>
              <a:rPr lang="en-US" altLang="zh-CN" kern="100" dirty="0">
                <a:latin typeface="Consolas"/>
                <a:ea typeface="宋体"/>
                <a:cs typeface="Times New Roman"/>
              </a:rPr>
              <a:t> Quantity &lt;2000:</a:t>
            </a:r>
            <a:endParaRPr lang="zh-CN" altLang="zh-CN" kern="100" dirty="0">
              <a:latin typeface="Times New Roman"/>
              <a:ea typeface="宋体"/>
            </a:endParaRPr>
          </a:p>
          <a:p>
            <a:pPr indent="228600" algn="just">
              <a:lnSpc>
                <a:spcPts val="1800"/>
              </a:lnSpc>
            </a:pPr>
            <a:r>
              <a:rPr lang="en-US" altLang="zh-CN" kern="100" dirty="0">
                <a:latin typeface="Consolas"/>
                <a:ea typeface="宋体"/>
                <a:cs typeface="Times New Roman"/>
              </a:rPr>
              <a:t>   </a:t>
            </a:r>
            <a:r>
              <a:rPr lang="en-US" altLang="zh-CN" kern="100" dirty="0" err="1">
                <a:latin typeface="Consolas"/>
                <a:ea typeface="宋体"/>
                <a:cs typeface="Times New Roman"/>
              </a:rPr>
              <a:t>Coff</a:t>
            </a:r>
            <a:r>
              <a:rPr lang="en-US" altLang="zh-CN" kern="100" dirty="0">
                <a:latin typeface="Consolas"/>
                <a:ea typeface="宋体"/>
                <a:cs typeface="Times New Roman"/>
              </a:rPr>
              <a:t>=0.08</a:t>
            </a:r>
            <a:endParaRPr lang="zh-CN" altLang="zh-CN" kern="100" dirty="0">
              <a:latin typeface="Times New Roman"/>
              <a:ea typeface="宋体"/>
            </a:endParaRPr>
          </a:p>
          <a:p>
            <a:pPr indent="228600" algn="just">
              <a:lnSpc>
                <a:spcPts val="1800"/>
              </a:lnSpc>
            </a:pPr>
            <a:r>
              <a:rPr lang="en-US" altLang="zh-CN" kern="100" dirty="0">
                <a:latin typeface="Consolas"/>
                <a:ea typeface="宋体"/>
                <a:cs typeface="Times New Roman"/>
              </a:rPr>
              <a:t>else:</a:t>
            </a:r>
            <a:endParaRPr lang="zh-CN" altLang="zh-CN" kern="100" dirty="0">
              <a:latin typeface="Times New Roman"/>
              <a:ea typeface="宋体"/>
            </a:endParaRPr>
          </a:p>
          <a:p>
            <a:pPr indent="228600" algn="just">
              <a:lnSpc>
                <a:spcPts val="1800"/>
              </a:lnSpc>
            </a:pPr>
            <a:r>
              <a:rPr lang="en-US" altLang="zh-CN" kern="100" dirty="0">
                <a:latin typeface="Consolas"/>
                <a:ea typeface="宋体"/>
                <a:cs typeface="Times New Roman"/>
              </a:rPr>
              <a:t>   </a:t>
            </a:r>
            <a:r>
              <a:rPr lang="en-US" altLang="zh-CN" kern="100" dirty="0" err="1">
                <a:latin typeface="Consolas"/>
                <a:ea typeface="宋体"/>
                <a:cs typeface="Times New Roman"/>
              </a:rPr>
              <a:t>Coff</a:t>
            </a:r>
            <a:r>
              <a:rPr lang="en-US" altLang="zh-CN" kern="100" dirty="0">
                <a:latin typeface="Consolas"/>
                <a:ea typeface="宋体"/>
                <a:cs typeface="Times New Roman"/>
              </a:rPr>
              <a:t>=0.1</a:t>
            </a:r>
            <a:endParaRPr lang="zh-CN" altLang="zh-CN" kern="100" dirty="0">
              <a:latin typeface="Times New Roman"/>
              <a:ea typeface="宋体"/>
            </a:endParaRPr>
          </a:p>
          <a:p>
            <a:pPr indent="228600" algn="just">
              <a:lnSpc>
                <a:spcPts val="1800"/>
              </a:lnSpc>
            </a:pPr>
            <a:r>
              <a:rPr lang="en-US" altLang="zh-CN" kern="100" dirty="0">
                <a:latin typeface="Consolas"/>
                <a:ea typeface="宋体"/>
                <a:cs typeface="Times New Roman"/>
              </a:rPr>
              <a:t> </a:t>
            </a:r>
            <a:endParaRPr lang="zh-CN" altLang="zh-CN" kern="100" dirty="0">
              <a:latin typeface="Times New Roman"/>
              <a:ea typeface="宋体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程序代码</a:t>
            </a:r>
          </a:p>
        </p:txBody>
      </p:sp>
    </p:spTree>
    <p:extLst>
      <p:ext uri="{BB962C8B-B14F-4D97-AF65-F5344CB8AC3E}">
        <p14:creationId xmlns:p14="http://schemas.microsoft.com/office/powerpoint/2010/main" val="28020056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选择结构嵌套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在某一个分支的语句体中，又嵌套新的分支结构，这种情况称为选择结构的嵌套。</a:t>
            </a:r>
            <a:endParaRPr lang="en-US" altLang="zh-CN" dirty="0"/>
          </a:p>
          <a:p>
            <a:r>
              <a:rPr lang="zh-CN" altLang="en-US" dirty="0"/>
              <a:t>选择结构的嵌套形式因问题不同而千差万别，因此分析透彻每一个分支的逻辑情况是编写程序的基础。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49324-CEA2-48D8-9B22-72A2DCAF585C}" type="datetime1">
              <a:rPr lang="zh-CN" altLang="en-US" smtClean="0"/>
              <a:t>2019/4/1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AA6B-51D0-4508-BF0C-1C5E473C4B8C}" type="slidenum">
              <a:rPr lang="en-US" altLang="zh-CN" smtClean="0"/>
              <a:pPr/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99344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文本占位符 34818">
            <a:extLst>
              <a:ext uri="{FF2B5EF4-FFF2-40B4-BE49-F238E27FC236}">
                <a16:creationId xmlns:a16="http://schemas.microsoft.com/office/drawing/2014/main" xmlns="" id="{84AF4932-43FE-4FE7-B263-CCC2227C7C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1588" indent="-344488">
              <a:lnSpc>
                <a:spcPct val="80000"/>
              </a:lnSpc>
              <a:buSzPct val="70000"/>
              <a:buNone/>
            </a:pPr>
            <a:endParaRPr lang="en-US" altLang="zh-CN" sz="1800" dirty="0">
              <a:latin typeface="Times New Roman" panose="02020603050405020304" pitchFamily="18" charset="0"/>
            </a:endParaRPr>
          </a:p>
          <a:p>
            <a:pPr marL="1588" indent="-344488">
              <a:lnSpc>
                <a:spcPct val="80000"/>
              </a:lnSpc>
              <a:buSzPct val="70000"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import time</a:t>
            </a:r>
          </a:p>
          <a:p>
            <a:pPr marL="1588" indent="-344488">
              <a:lnSpc>
                <a:spcPct val="80000"/>
              </a:lnSpc>
              <a:buSzPct val="70000"/>
              <a:buNone/>
            </a:pPr>
            <a:endParaRPr lang="en-US" altLang="zh-CN" sz="1800" dirty="0">
              <a:latin typeface="Times New Roman" panose="02020603050405020304" pitchFamily="18" charset="0"/>
            </a:endParaRPr>
          </a:p>
          <a:p>
            <a:pPr marL="1588" indent="-344488">
              <a:lnSpc>
                <a:spcPct val="80000"/>
              </a:lnSpc>
              <a:buSzPct val="70000"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date = </a:t>
            </a:r>
            <a:r>
              <a:rPr lang="en-US" altLang="zh-CN" sz="1800" dirty="0" err="1">
                <a:latin typeface="Times New Roman" panose="02020603050405020304" pitchFamily="18" charset="0"/>
              </a:rPr>
              <a:t>time.localtime</a:t>
            </a:r>
            <a:r>
              <a:rPr lang="en-US" altLang="zh-CN" sz="1800" dirty="0">
                <a:latin typeface="Times New Roman" panose="02020603050405020304" pitchFamily="18" charset="0"/>
              </a:rPr>
              <a:t>()                                                 #</a:t>
            </a:r>
            <a:r>
              <a:rPr lang="en-US" altLang="zh-CN" sz="1800" dirty="0" err="1">
                <a:latin typeface="Times New Roman" panose="02020603050405020304" pitchFamily="18" charset="0"/>
              </a:rPr>
              <a:t>获取当前日期时间</a:t>
            </a:r>
            <a:endParaRPr lang="en-US" altLang="zh-CN" sz="1800" dirty="0">
              <a:latin typeface="Times New Roman" panose="02020603050405020304" pitchFamily="18" charset="0"/>
            </a:endParaRPr>
          </a:p>
          <a:p>
            <a:pPr marL="1588" indent="-344488">
              <a:lnSpc>
                <a:spcPct val="80000"/>
              </a:lnSpc>
              <a:buSzPct val="70000"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year, month, day = date[:3]</a:t>
            </a:r>
          </a:p>
          <a:p>
            <a:pPr marL="1588" indent="-344488">
              <a:lnSpc>
                <a:spcPct val="80000"/>
              </a:lnSpc>
              <a:buSzPct val="70000"/>
              <a:buNone/>
            </a:pPr>
            <a:r>
              <a:rPr lang="en-US" altLang="zh-CN" sz="1800" dirty="0" err="1">
                <a:latin typeface="Times New Roman" panose="02020603050405020304" pitchFamily="18" charset="0"/>
              </a:rPr>
              <a:t>day_month</a:t>
            </a:r>
            <a:r>
              <a:rPr lang="en-US" altLang="zh-CN" sz="1800" dirty="0">
                <a:latin typeface="Times New Roman" panose="02020603050405020304" pitchFamily="18" charset="0"/>
              </a:rPr>
              <a:t> = [31, 28, 31, 30, 31, 30, 31, 31, 30, 31, 30, 31]</a:t>
            </a:r>
          </a:p>
          <a:p>
            <a:pPr marL="1588" indent="-344488">
              <a:lnSpc>
                <a:spcPct val="80000"/>
              </a:lnSpc>
              <a:buSzPct val="70000"/>
              <a:buNone/>
            </a:pPr>
            <a:endParaRPr lang="en-US" altLang="zh-CN" sz="1800" dirty="0">
              <a:latin typeface="Times New Roman" panose="02020603050405020304" pitchFamily="18" charset="0"/>
            </a:endParaRPr>
          </a:p>
          <a:p>
            <a:pPr marL="1588" indent="-344488">
              <a:lnSpc>
                <a:spcPct val="80000"/>
              </a:lnSpc>
              <a:buSzPct val="70000"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if year%400==0 or (year%4==0 and year%100!=0):   #</a:t>
            </a:r>
            <a:r>
              <a:rPr lang="en-US" altLang="zh-CN" sz="1800" dirty="0" err="1">
                <a:latin typeface="Times New Roman" panose="02020603050405020304" pitchFamily="18" charset="0"/>
              </a:rPr>
              <a:t>判断是否为闰年</a:t>
            </a:r>
            <a:endParaRPr lang="en-US" altLang="zh-CN" sz="1800" dirty="0">
              <a:latin typeface="Times New Roman" panose="02020603050405020304" pitchFamily="18" charset="0"/>
            </a:endParaRPr>
          </a:p>
          <a:p>
            <a:pPr marL="1588" indent="-344488">
              <a:lnSpc>
                <a:spcPct val="80000"/>
              </a:lnSpc>
              <a:buSzPct val="70000"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    </a:t>
            </a:r>
            <a:r>
              <a:rPr lang="en-US" altLang="zh-CN" sz="1800" dirty="0" err="1">
                <a:latin typeface="Times New Roman" panose="02020603050405020304" pitchFamily="18" charset="0"/>
              </a:rPr>
              <a:t>day_month</a:t>
            </a:r>
            <a:r>
              <a:rPr lang="en-US" altLang="zh-CN" sz="1800" dirty="0">
                <a:latin typeface="Times New Roman" panose="02020603050405020304" pitchFamily="18" charset="0"/>
              </a:rPr>
              <a:t>[1] = 29</a:t>
            </a:r>
          </a:p>
          <a:p>
            <a:pPr marL="1588" indent="-344488">
              <a:lnSpc>
                <a:spcPct val="80000"/>
              </a:lnSpc>
              <a:buSzPct val="70000"/>
              <a:buNone/>
            </a:pPr>
            <a:endParaRPr lang="en-US" altLang="zh-CN" sz="1800" dirty="0">
              <a:latin typeface="Times New Roman" panose="02020603050405020304" pitchFamily="18" charset="0"/>
            </a:endParaRPr>
          </a:p>
          <a:p>
            <a:pPr marL="1588" indent="-344488">
              <a:lnSpc>
                <a:spcPct val="80000"/>
              </a:lnSpc>
              <a:buSzPct val="70000"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if month==1:</a:t>
            </a:r>
          </a:p>
          <a:p>
            <a:pPr marL="1588" indent="-344488">
              <a:lnSpc>
                <a:spcPct val="80000"/>
              </a:lnSpc>
              <a:buSzPct val="70000"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    print(day)</a:t>
            </a:r>
          </a:p>
          <a:p>
            <a:pPr marL="1588" indent="-344488">
              <a:lnSpc>
                <a:spcPct val="80000"/>
              </a:lnSpc>
              <a:buSzPct val="70000"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else:</a:t>
            </a:r>
          </a:p>
          <a:p>
            <a:pPr marL="1588" indent="-344488">
              <a:lnSpc>
                <a:spcPct val="80000"/>
              </a:lnSpc>
              <a:buSzPct val="70000"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    print(sum(</a:t>
            </a:r>
            <a:r>
              <a:rPr lang="en-US" altLang="zh-CN" sz="1800" dirty="0" err="1">
                <a:latin typeface="Times New Roman" panose="02020603050405020304" pitchFamily="18" charset="0"/>
              </a:rPr>
              <a:t>day_month</a:t>
            </a:r>
            <a:r>
              <a:rPr lang="en-US" altLang="zh-CN" sz="1800" dirty="0">
                <a:latin typeface="Times New Roman" panose="02020603050405020304" pitchFamily="18" charset="0"/>
              </a:rPr>
              <a:t>[:month-1])+day)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32C5D501-93F0-4D0B-BE88-F6FA15099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>
                <a:latin typeface="宋体" panose="02010600030101010101" pitchFamily="2" charset="-122"/>
              </a:rPr>
              <a:t>例</a:t>
            </a:r>
            <a:r>
              <a:rPr lang="en-US" altLang="zh-CN" sz="4000" dirty="0">
                <a:latin typeface="宋体" panose="02010600030101010101" pitchFamily="2" charset="-122"/>
              </a:rPr>
              <a:t>15</a:t>
            </a:r>
            <a:r>
              <a:rPr lang="zh-CN" altLang="en-US" sz="4000" dirty="0">
                <a:latin typeface="宋体" panose="02010600030101010101" pitchFamily="2" charset="-122"/>
              </a:rPr>
              <a:t>：编写程序，判断今天是今年的第几天。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45080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231E48A-1357-47F4-BB7A-7520E616F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3.5 </a:t>
            </a:r>
            <a:r>
              <a:rPr lang="zh-CN" altLang="en-US" dirty="0"/>
              <a:t>程序设计方法与风格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58EF8A35-E772-4864-B285-6913978B2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1458D977-000E-4AF2-A294-6C58C4D20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33" y="1052513"/>
            <a:ext cx="1045845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506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468BA1C-619B-46B3-812A-A3FAE3D15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 </a:t>
            </a:r>
            <a:r>
              <a:rPr lang="zh-CN" altLang="en-US" dirty="0"/>
              <a:t>编程规范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F15A8AA-1A67-491E-8B56-5E2EAFAF2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）养成良好的编程习惯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）多写程序、注重实践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）阅读、借鉴别人设计好的程序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）实例学习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5</a:t>
            </a:r>
            <a:r>
              <a:rPr lang="zh-CN" altLang="en-US" dirty="0"/>
              <a:t>）经常使用帮助文档</a:t>
            </a:r>
          </a:p>
        </p:txBody>
      </p:sp>
    </p:spTree>
    <p:extLst>
      <p:ext uri="{BB962C8B-B14F-4D97-AF65-F5344CB8AC3E}">
        <p14:creationId xmlns:p14="http://schemas.microsoft.com/office/powerpoint/2010/main" val="25367957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468BA1C-619B-46B3-812A-A3FAE3D15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 </a:t>
            </a:r>
            <a:r>
              <a:rPr lang="zh-CN" altLang="en-US" dirty="0"/>
              <a:t>编程规范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F15A8AA-1A67-491E-8B56-5E2EAFAF2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2EF3137C-E358-40D5-9F04-350529C4C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2600983"/>
            <a:ext cx="12102241" cy="28627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3CE7A94E-3114-4274-B404-C0F7B86B2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52513"/>
            <a:ext cx="12102241" cy="159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07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B0D80FB-4E40-45E8-95F4-0FA08C344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三种基本逻辑结构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1DDAFFBF-6311-4DDD-9785-342CE3BEB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选择结构 </a:t>
            </a:r>
            <a:r>
              <a:rPr lang="en-US" altLang="zh-CN" dirty="0"/>
              <a:t>—— </a:t>
            </a:r>
            <a:r>
              <a:rPr lang="zh-CN" altLang="en-US" dirty="0"/>
              <a:t>又称分支结构，是指程序流程可以分几条路径执行。例如在一个十字路口处，可以选择向东、南、西、北几个方向行走。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BA7AE5E8-E797-460B-9C74-04786385F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1" y="3218203"/>
            <a:ext cx="10233713" cy="3054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39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BFCBAE4-BB4A-49C7-9AA7-E61B2618C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 </a:t>
            </a:r>
            <a:r>
              <a:rPr lang="zh-CN" altLang="en-US" dirty="0"/>
              <a:t>编程规范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92D50E2-6F04-4EB9-AD9E-DC68DBDE4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37121E3E-D666-4838-AA0F-AFCEF1404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49324-CEA2-48D8-9B22-72A2DCAF585C}" type="datetime1">
              <a:rPr lang="zh-CN" altLang="en-US" smtClean="0"/>
              <a:t>2019/4/1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EC7ACD9C-CDDD-403B-9BEF-68E937492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AA6B-51D0-4508-BF0C-1C5E473C4B8C}" type="slidenum">
              <a:rPr lang="en-US" altLang="zh-CN" smtClean="0"/>
              <a:pPr/>
              <a:t>40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FA24101D-E479-4F46-B4D8-848345DF9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7589"/>
            <a:ext cx="12192000" cy="18231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6B7E64C5-DCF8-45D0-9702-B203D3AB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824003"/>
            <a:ext cx="12192000" cy="382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2955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1392E06-C624-4741-B251-264A206BD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习题（选择题）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6C0F4A7D-D17F-428E-9919-F12CC596E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下面哪种不是</a:t>
            </a:r>
            <a:r>
              <a:rPr lang="en-US" altLang="zh-CN" dirty="0"/>
              <a:t>Python</a:t>
            </a:r>
            <a:r>
              <a:rPr lang="zh-CN" altLang="en-US" dirty="0"/>
              <a:t>语言中的基本结构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A</a:t>
            </a:r>
            <a:r>
              <a:rPr lang="zh-CN" altLang="en-US" dirty="0"/>
              <a:t>、顺序结构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B</a:t>
            </a:r>
            <a:r>
              <a:rPr lang="zh-CN" altLang="en-US" dirty="0"/>
              <a:t>、分支结构</a:t>
            </a:r>
          </a:p>
          <a:p>
            <a:pPr marL="0" indent="0">
              <a:buNone/>
            </a:pPr>
            <a:r>
              <a:rPr lang="en-US" altLang="zh-CN" dirty="0"/>
              <a:t>C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跳转结构</a:t>
            </a:r>
          </a:p>
          <a:p>
            <a:pPr marL="0" indent="0">
              <a:buNone/>
            </a:pPr>
            <a:r>
              <a:rPr lang="en-US" altLang="zh-CN" dirty="0"/>
              <a:t>D</a:t>
            </a:r>
            <a:r>
              <a:rPr lang="zh-CN" altLang="en-US" dirty="0"/>
              <a:t>、循环结构</a:t>
            </a:r>
          </a:p>
        </p:txBody>
      </p:sp>
    </p:spTree>
    <p:extLst>
      <p:ext uri="{BB962C8B-B14F-4D97-AF65-F5344CB8AC3E}">
        <p14:creationId xmlns:p14="http://schemas.microsoft.com/office/powerpoint/2010/main" val="16384632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1392E06-C624-4741-B251-264A206BD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习题（选择题）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6C0F4A7D-D17F-428E-9919-F12CC596E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在一条语句中写多条语句时，每个语句之间用（）符号分隔。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,</a:t>
            </a:r>
          </a:p>
          <a:p>
            <a:pPr marL="0" indent="0">
              <a:buNone/>
            </a:pPr>
            <a:r>
              <a:rPr lang="en-US" altLang="zh-CN" dirty="0"/>
              <a:t>B</a:t>
            </a:r>
            <a:r>
              <a:rPr lang="zh-CN" altLang="en-US" dirty="0"/>
              <a:t>、，</a:t>
            </a:r>
          </a:p>
          <a:p>
            <a:pPr marL="0" indent="0">
              <a:buNone/>
            </a:pPr>
            <a:r>
              <a:rPr lang="en-US" altLang="zh-CN" dirty="0"/>
              <a:t>C</a:t>
            </a:r>
            <a:r>
              <a:rPr lang="zh-CN" altLang="en-US" dirty="0"/>
              <a:t>、：</a:t>
            </a:r>
          </a:p>
          <a:p>
            <a:pPr marL="0" indent="0">
              <a:buNone/>
            </a:pPr>
            <a:r>
              <a:rPr lang="en-US" altLang="zh-CN" dirty="0"/>
              <a:t>D</a:t>
            </a:r>
            <a:r>
              <a:rPr lang="zh-CN" altLang="en-US" dirty="0"/>
              <a:t>、</a:t>
            </a:r>
            <a:r>
              <a:rPr lang="en-US" altLang="zh-CN" dirty="0">
                <a:solidFill>
                  <a:srgbClr val="FF0000"/>
                </a:solidFill>
              </a:rPr>
              <a:t>;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8498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1392E06-C624-4741-B251-264A206BD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习题（选择题）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6C0F4A7D-D17F-428E-9919-F12CC596E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一条语句要在下一行继续写，用（）符号作为续行符。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+</a:t>
            </a:r>
          </a:p>
          <a:p>
            <a:pPr marL="0" indent="0">
              <a:buNone/>
            </a:pPr>
            <a:r>
              <a:rPr lang="en-US" altLang="zh-CN" dirty="0"/>
              <a:t>B</a:t>
            </a:r>
            <a:r>
              <a:rPr lang="zh-CN" altLang="en-US" dirty="0"/>
              <a:t>、</a:t>
            </a:r>
            <a:r>
              <a:rPr lang="en-US" altLang="zh-CN" dirty="0"/>
              <a:t>,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C</a:t>
            </a:r>
            <a:r>
              <a:rPr lang="zh-CN" altLang="en-US" dirty="0"/>
              <a:t>、</a:t>
            </a:r>
            <a:r>
              <a:rPr lang="en-US" altLang="zh-CN" dirty="0"/>
              <a:t>/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D</a:t>
            </a:r>
            <a:r>
              <a:rPr lang="zh-CN" altLang="en-US" dirty="0"/>
              <a:t>、</a:t>
            </a:r>
            <a:r>
              <a:rPr lang="en-US" altLang="zh-CN" dirty="0">
                <a:solidFill>
                  <a:srgbClr val="FF0000"/>
                </a:solidFill>
              </a:rPr>
              <a:t>\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5402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229DE6D-A991-485A-98EB-6DF3A2683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习题（选择题）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5E04E7C4-BEA7-429A-BBC7-D9F125B04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以下叙述中</a:t>
            </a:r>
            <a:r>
              <a:rPr lang="zh-CN" altLang="en-US" dirty="0">
                <a:solidFill>
                  <a:srgbClr val="FF0000"/>
                </a:solidFill>
              </a:rPr>
              <a:t>不正确</a:t>
            </a:r>
            <a:r>
              <a:rPr lang="zh-CN" altLang="en-US" dirty="0"/>
              <a:t>的是</a:t>
            </a:r>
            <a:r>
              <a:rPr lang="en-US" altLang="zh-CN" dirty="0"/>
              <a:t>_______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A</a:t>
            </a:r>
            <a:r>
              <a:rPr lang="zh-CN" altLang="en-US" dirty="0"/>
              <a:t>、顺序结构表示程序中的各操作是按照它们出现的先后顺序执行的</a:t>
            </a:r>
          </a:p>
          <a:p>
            <a:pPr marL="0" indent="0">
              <a:buNone/>
            </a:pPr>
            <a:r>
              <a:rPr lang="en-US" altLang="zh-CN" dirty="0"/>
              <a:t>B</a:t>
            </a:r>
            <a:r>
              <a:rPr lang="zh-CN" altLang="en-US" dirty="0"/>
              <a:t>、在选择结构中，程序的处理出现了分支，需要根据某一特定的条件选择其中的一个分支执行</a:t>
            </a:r>
          </a:p>
          <a:p>
            <a:pPr marL="0" indent="0">
              <a:buNone/>
            </a:pPr>
            <a:r>
              <a:rPr lang="en-US" altLang="zh-CN" dirty="0"/>
              <a:t>C</a:t>
            </a:r>
            <a:r>
              <a:rPr lang="zh-CN" altLang="en-US" dirty="0"/>
              <a:t>、循环结构中，程序反复执行某个或某些操作，直到某条件为假（或为真）时才可终止循环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D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en-US" altLang="zh-CN" dirty="0">
                <a:solidFill>
                  <a:srgbClr val="FF0000"/>
                </a:solidFill>
              </a:rPr>
              <a:t>python</a:t>
            </a:r>
            <a:r>
              <a:rPr lang="zh-CN" altLang="en-US" dirty="0">
                <a:solidFill>
                  <a:srgbClr val="FF0000"/>
                </a:solidFill>
              </a:rPr>
              <a:t>语言不允许在一行内书写几条语句</a:t>
            </a:r>
          </a:p>
        </p:txBody>
      </p:sp>
    </p:spTree>
    <p:extLst>
      <p:ext uri="{BB962C8B-B14F-4D97-AF65-F5344CB8AC3E}">
        <p14:creationId xmlns:p14="http://schemas.microsoft.com/office/powerpoint/2010/main" val="6678129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9C2E506-5688-491B-B63C-CB1ED7C70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思考题（编程题）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60C1D48D-D0F9-48A8-AA55-E58A8CD60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02FD5D9B-3BD7-4CE8-9DD5-8D8AC3F51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49324-CEA2-48D8-9B22-72A2DCAF585C}" type="datetime1">
              <a:rPr lang="zh-CN" altLang="en-US" smtClean="0"/>
              <a:t>2019/4/1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2DD4C2F4-A46C-49BD-A421-BDAD7CC49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AA6B-51D0-4508-BF0C-1C5E473C4B8C}" type="slidenum">
              <a:rPr lang="en-US" altLang="zh-CN" smtClean="0"/>
              <a:pPr/>
              <a:t>45</a:t>
            </a:fld>
            <a:endParaRPr lang="en-US" altLang="zh-CN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xmlns="" id="{9291F275-A3A1-4624-9A46-D37EDD9D275B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73136" y="1052512"/>
          <a:ext cx="12004952" cy="50669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6" name="Image" r:id="rId3" imgW="38196720" imgH="16050600" progId="Photoshop.Image.13">
                  <p:embed/>
                </p:oleObj>
              </mc:Choice>
              <mc:Fallback>
                <p:oleObj name="Image" r:id="rId3" imgW="38196720" imgH="16050600" progId="Photoshop.Image.13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xmlns="" id="{9291F275-A3A1-4624-9A46-D37EDD9D27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3136" y="1052512"/>
                        <a:ext cx="12004952" cy="50669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1883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B0D80FB-4E40-45E8-95F4-0FA08C344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三种基本逻辑结构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1DDAFFBF-6311-4DDD-9785-342CE3BEB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循环结构 </a:t>
            </a:r>
            <a:r>
              <a:rPr lang="en-US" altLang="zh-CN" dirty="0"/>
              <a:t>—— </a:t>
            </a:r>
            <a:r>
              <a:rPr lang="zh-CN" altLang="en-US" dirty="0"/>
              <a:t>又称重复结构，是指程序流程重复执行某一段代码。例如万米跑，围着足球场跑道不停地跑，直到满足条件时（</a:t>
            </a:r>
            <a:r>
              <a:rPr lang="en-US" altLang="zh-CN" dirty="0"/>
              <a:t>25</a:t>
            </a:r>
            <a:r>
              <a:rPr lang="zh-CN" altLang="en-US" dirty="0"/>
              <a:t>圈）才停下来。</a:t>
            </a:r>
          </a:p>
        </p:txBody>
      </p:sp>
      <p:pic>
        <p:nvPicPr>
          <p:cNvPr id="61" name="Picture 1" descr="C:\Users\Administrator\AppData\Roaming\Tencent\Users\616192365\QQ\WinTemp\RichOle\0QRAQ3$AISU74~GWI{02DSB.png">
            <a:extLst>
              <a:ext uri="{FF2B5EF4-FFF2-40B4-BE49-F238E27FC236}">
                <a16:creationId xmlns:a16="http://schemas.microsoft.com/office/drawing/2014/main" xmlns="" id="{45D7A67C-A6F1-4EF4-BD3F-A7BDA3C32E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38" b="6934"/>
          <a:stretch/>
        </p:blipFill>
        <p:spPr bwMode="auto">
          <a:xfrm>
            <a:off x="621433" y="3195265"/>
            <a:ext cx="10578092" cy="322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32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3E7F05A-2049-4BB9-B627-7C9724D26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程序流程图</a:t>
            </a:r>
          </a:p>
        </p:txBody>
      </p:sp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xmlns="" id="{57F6E26F-1775-471C-B69C-BF35ABD9734F}"/>
              </a:ext>
            </a:extLst>
          </p:cNvPr>
          <p:cNvSpPr/>
          <p:nvPr/>
        </p:nvSpPr>
        <p:spPr>
          <a:xfrm>
            <a:off x="2384901" y="1652639"/>
            <a:ext cx="720000" cy="461665"/>
          </a:xfrm>
          <a:prstGeom prst="flowChartAlternateProcess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60D84D65-1F84-4E0B-A737-0BDE16CB435D}"/>
              </a:ext>
            </a:extLst>
          </p:cNvPr>
          <p:cNvSpPr txBox="1"/>
          <p:nvPr/>
        </p:nvSpPr>
        <p:spPr>
          <a:xfrm>
            <a:off x="3605036" y="1622263"/>
            <a:ext cx="1513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起止框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184FA242-752D-4FEA-A1EE-C210AF6962AC}"/>
              </a:ext>
            </a:extLst>
          </p:cNvPr>
          <p:cNvSpPr txBox="1"/>
          <p:nvPr/>
        </p:nvSpPr>
        <p:spPr>
          <a:xfrm>
            <a:off x="3576245" y="3415676"/>
            <a:ext cx="1823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输入输出框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B2906DD6-2D78-4AA8-850A-E2EE88780D1E}"/>
              </a:ext>
            </a:extLst>
          </p:cNvPr>
          <p:cNvSpPr txBox="1"/>
          <p:nvPr/>
        </p:nvSpPr>
        <p:spPr>
          <a:xfrm>
            <a:off x="3776821" y="5119098"/>
            <a:ext cx="1513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判断框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B55F8A56-FB1B-4778-B1A3-0E07119757A4}"/>
              </a:ext>
            </a:extLst>
          </p:cNvPr>
          <p:cNvSpPr txBox="1"/>
          <p:nvPr/>
        </p:nvSpPr>
        <p:spPr>
          <a:xfrm>
            <a:off x="8165324" y="1361790"/>
            <a:ext cx="1513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处理框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417803EE-24B5-4BC1-A298-19C37264AB0F}"/>
              </a:ext>
            </a:extLst>
          </p:cNvPr>
          <p:cNvSpPr txBox="1"/>
          <p:nvPr/>
        </p:nvSpPr>
        <p:spPr>
          <a:xfrm>
            <a:off x="8259899" y="2644028"/>
            <a:ext cx="1513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流程线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80E4AE63-26C5-423F-BCD5-07B128E23D86}"/>
              </a:ext>
            </a:extLst>
          </p:cNvPr>
          <p:cNvSpPr txBox="1"/>
          <p:nvPr/>
        </p:nvSpPr>
        <p:spPr>
          <a:xfrm>
            <a:off x="8273395" y="3652908"/>
            <a:ext cx="1513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连接点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F61DB2A9-BF13-4E66-A02D-E807B8D11C5C}"/>
              </a:ext>
            </a:extLst>
          </p:cNvPr>
          <p:cNvSpPr txBox="1"/>
          <p:nvPr/>
        </p:nvSpPr>
        <p:spPr>
          <a:xfrm>
            <a:off x="8259899" y="4936502"/>
            <a:ext cx="1513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注释框</a:t>
            </a:r>
          </a:p>
        </p:txBody>
      </p:sp>
      <p:sp>
        <p:nvSpPr>
          <p:cNvPr id="19" name="流程图: 数据 18">
            <a:extLst>
              <a:ext uri="{FF2B5EF4-FFF2-40B4-BE49-F238E27FC236}">
                <a16:creationId xmlns:a16="http://schemas.microsoft.com/office/drawing/2014/main" xmlns="" id="{3B421B01-8EF1-45A7-9DBB-ADC656B8B459}"/>
              </a:ext>
            </a:extLst>
          </p:cNvPr>
          <p:cNvSpPr/>
          <p:nvPr/>
        </p:nvSpPr>
        <p:spPr>
          <a:xfrm>
            <a:off x="2384901" y="3385868"/>
            <a:ext cx="720000" cy="461665"/>
          </a:xfrm>
          <a:prstGeom prst="flowChartInputOutpu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流程图: 决策 19">
            <a:extLst>
              <a:ext uri="{FF2B5EF4-FFF2-40B4-BE49-F238E27FC236}">
                <a16:creationId xmlns:a16="http://schemas.microsoft.com/office/drawing/2014/main" xmlns="" id="{403597E4-6A05-4E7F-8909-43FFBE2D2088}"/>
              </a:ext>
            </a:extLst>
          </p:cNvPr>
          <p:cNvSpPr/>
          <p:nvPr/>
        </p:nvSpPr>
        <p:spPr>
          <a:xfrm>
            <a:off x="2384901" y="5112674"/>
            <a:ext cx="720000" cy="461665"/>
          </a:xfrm>
          <a:prstGeom prst="flowChartDecisi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流程图: 过程 20">
            <a:extLst>
              <a:ext uri="{FF2B5EF4-FFF2-40B4-BE49-F238E27FC236}">
                <a16:creationId xmlns:a16="http://schemas.microsoft.com/office/drawing/2014/main" xmlns="" id="{A86B0D96-7EA2-4B7A-A167-765A2D4DB069}"/>
              </a:ext>
            </a:extLst>
          </p:cNvPr>
          <p:cNvSpPr/>
          <p:nvPr/>
        </p:nvSpPr>
        <p:spPr>
          <a:xfrm>
            <a:off x="7039020" y="1419637"/>
            <a:ext cx="720000" cy="466003"/>
          </a:xfrm>
          <a:prstGeom prst="flowChartProcess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xmlns="" id="{2B3EEAB4-7476-4A68-8E58-44C9D297FFB2}"/>
              </a:ext>
            </a:extLst>
          </p:cNvPr>
          <p:cNvCxnSpPr/>
          <p:nvPr/>
        </p:nvCxnSpPr>
        <p:spPr>
          <a:xfrm>
            <a:off x="7132500" y="2502182"/>
            <a:ext cx="0" cy="603511"/>
          </a:xfrm>
          <a:prstGeom prst="straightConnector1">
            <a:avLst/>
          </a:prstGeom>
          <a:noFill/>
          <a:ln w="38100">
            <a:solidFill>
              <a:srgbClr val="C00000"/>
            </a:solidFill>
            <a:tailEnd type="triangle"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xmlns="" id="{2B61930E-5BE0-4328-8742-743734C7F822}"/>
              </a:ext>
            </a:extLst>
          </p:cNvPr>
          <p:cNvCxnSpPr/>
          <p:nvPr/>
        </p:nvCxnSpPr>
        <p:spPr>
          <a:xfrm>
            <a:off x="7434580" y="2808006"/>
            <a:ext cx="523240" cy="0"/>
          </a:xfrm>
          <a:prstGeom prst="straightConnector1">
            <a:avLst/>
          </a:prstGeom>
          <a:noFill/>
          <a:ln w="38100">
            <a:solidFill>
              <a:srgbClr val="C00000"/>
            </a:solidFill>
            <a:tailEnd type="triangle"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24" name="流程图: 接点 23">
            <a:extLst>
              <a:ext uri="{FF2B5EF4-FFF2-40B4-BE49-F238E27FC236}">
                <a16:creationId xmlns:a16="http://schemas.microsoft.com/office/drawing/2014/main" xmlns="" id="{1BDCE86B-BC24-4799-A743-72A8AF324964}"/>
              </a:ext>
            </a:extLst>
          </p:cNvPr>
          <p:cNvSpPr/>
          <p:nvPr/>
        </p:nvSpPr>
        <p:spPr>
          <a:xfrm>
            <a:off x="7072352" y="3847401"/>
            <a:ext cx="372679" cy="327661"/>
          </a:xfrm>
          <a:prstGeom prst="flowChartConnector">
            <a:avLst/>
          </a:prstGeom>
          <a:noFill/>
          <a:ln w="38100">
            <a:solidFill>
              <a:srgbClr val="C00000"/>
            </a:solidFill>
            <a:tailEnd type="triangle"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xmlns="" id="{FB1B8260-E93F-4913-BF29-3A0C3535E5A0}"/>
              </a:ext>
            </a:extLst>
          </p:cNvPr>
          <p:cNvCxnSpPr/>
          <p:nvPr/>
        </p:nvCxnSpPr>
        <p:spPr>
          <a:xfrm>
            <a:off x="6978263" y="5250563"/>
            <a:ext cx="398600" cy="0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任意多边形 34">
            <a:extLst>
              <a:ext uri="{FF2B5EF4-FFF2-40B4-BE49-F238E27FC236}">
                <a16:creationId xmlns:a16="http://schemas.microsoft.com/office/drawing/2014/main" xmlns="" id="{3848D80A-2ED5-46C5-98F0-3A15F0F44AAD}"/>
              </a:ext>
            </a:extLst>
          </p:cNvPr>
          <p:cNvSpPr/>
          <p:nvPr/>
        </p:nvSpPr>
        <p:spPr>
          <a:xfrm>
            <a:off x="7371963" y="4894963"/>
            <a:ext cx="457200" cy="685800"/>
          </a:xfrm>
          <a:custGeom>
            <a:avLst/>
            <a:gdLst>
              <a:gd name="connsiteX0" fmla="*/ 419100 w 457200"/>
              <a:gd name="connsiteY0" fmla="*/ 0 h 685800"/>
              <a:gd name="connsiteX1" fmla="*/ 0 w 457200"/>
              <a:gd name="connsiteY1" fmla="*/ 12700 h 685800"/>
              <a:gd name="connsiteX2" fmla="*/ 25400 w 457200"/>
              <a:gd name="connsiteY2" fmla="*/ 685800 h 685800"/>
              <a:gd name="connsiteX3" fmla="*/ 457200 w 457200"/>
              <a:gd name="connsiteY3" fmla="*/ 66040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685800">
                <a:moveTo>
                  <a:pt x="419100" y="0"/>
                </a:moveTo>
                <a:lnTo>
                  <a:pt x="0" y="12700"/>
                </a:lnTo>
                <a:lnTo>
                  <a:pt x="25400" y="685800"/>
                </a:lnTo>
                <a:lnTo>
                  <a:pt x="457200" y="660400"/>
                </a:ln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42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04B8303-CB1C-470F-9B5B-30445DD97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3.2 </a:t>
            </a:r>
            <a:r>
              <a:rPr lang="zh-CN" altLang="en-US" dirty="0"/>
              <a:t>顺序结构程序设计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65F5904-2C1F-43FF-95B9-FB6AF417C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赋值语句</a:t>
            </a:r>
            <a:r>
              <a:rPr lang="en-US" altLang="zh-CN" dirty="0"/>
              <a:t>:=</a:t>
            </a:r>
          </a:p>
          <a:p>
            <a:r>
              <a:rPr lang="zh-CN" altLang="en-US" dirty="0"/>
              <a:t>输入与输出</a:t>
            </a:r>
            <a:r>
              <a:rPr lang="en-US" altLang="zh-CN" dirty="0"/>
              <a:t>:input()</a:t>
            </a:r>
            <a:r>
              <a:rPr lang="zh-CN" altLang="en-US" dirty="0"/>
              <a:t>、</a:t>
            </a:r>
            <a:r>
              <a:rPr lang="en-US" altLang="zh-CN" dirty="0"/>
              <a:t>print()</a:t>
            </a:r>
          </a:p>
          <a:p>
            <a:r>
              <a:rPr lang="zh-CN" altLang="en-US" dirty="0"/>
              <a:t>顺序结构</a:t>
            </a:r>
          </a:p>
        </p:txBody>
      </p:sp>
    </p:spTree>
    <p:extLst>
      <p:ext uri="{BB962C8B-B14F-4D97-AF65-F5344CB8AC3E}">
        <p14:creationId xmlns:p14="http://schemas.microsoft.com/office/powerpoint/2010/main" val="93916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F76B5F4-F95D-48C5-9EEE-917D529E5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赋值语句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CDF7AF6-E88A-4371-AEFA-76D18A062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用</a:t>
            </a:r>
            <a:r>
              <a:rPr lang="en-US" altLang="zh-CN" dirty="0"/>
              <a:t>”=”</a:t>
            </a:r>
            <a:r>
              <a:rPr lang="zh-CN" altLang="en-US" dirty="0"/>
              <a:t>表示，</a:t>
            </a:r>
            <a:r>
              <a:rPr lang="zh-CN" altLang="en-US" dirty="0">
                <a:solidFill>
                  <a:srgbClr val="FF0000"/>
                </a:solidFill>
              </a:rPr>
              <a:t>其左边只能是变量</a:t>
            </a:r>
            <a:r>
              <a:rPr lang="zh-CN" altLang="en-US" dirty="0"/>
              <a:t>，不能是常量、常量符号、表达式</a:t>
            </a:r>
            <a:endParaRPr lang="en-US" altLang="zh-CN" dirty="0"/>
          </a:p>
          <a:p>
            <a:r>
              <a:rPr lang="zh-CN" altLang="en-US" dirty="0"/>
              <a:t>基本赋值语句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X=1</a:t>
            </a:r>
            <a:r>
              <a:rPr lang="en-US" altLang="zh-CN" dirty="0">
                <a:solidFill>
                  <a:srgbClr val="FF0000"/>
                </a:solidFill>
              </a:rPr>
              <a:t>;</a:t>
            </a:r>
            <a:r>
              <a:rPr lang="en-US" altLang="zh-CN" dirty="0"/>
              <a:t>y=1</a:t>
            </a:r>
            <a:r>
              <a:rPr lang="en-US" altLang="zh-CN" dirty="0">
                <a:solidFill>
                  <a:srgbClr val="FF0000"/>
                </a:solidFill>
              </a:rPr>
              <a:t>;</a:t>
            </a:r>
            <a:r>
              <a:rPr lang="en-US" altLang="zh-CN" dirty="0"/>
              <a:t>z=</a:t>
            </a:r>
            <a:r>
              <a:rPr lang="en-US" altLang="zh-CN" dirty="0" err="1"/>
              <a:t>x+y</a:t>
            </a:r>
            <a:endParaRPr lang="en-US" altLang="zh-CN" dirty="0"/>
          </a:p>
          <a:p>
            <a:r>
              <a:rPr lang="zh-CN" altLang="en-US" dirty="0"/>
              <a:t>序列赋值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(</a:t>
            </a:r>
            <a:r>
              <a:rPr lang="en-US" altLang="zh-CN" dirty="0" err="1"/>
              <a:t>a,b</a:t>
            </a:r>
            <a:r>
              <a:rPr lang="en-US" altLang="zh-CN" dirty="0"/>
              <a:t>)=(999,'python’)</a:t>
            </a:r>
          </a:p>
          <a:p>
            <a:r>
              <a:rPr lang="zh-CN" altLang="en-US" dirty="0"/>
              <a:t>多目标赋值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a=b=c=99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AF9DFF7-9E95-4E48-B273-C74316C58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49324-CEA2-48D8-9B22-72A2DCAF585C}" type="datetime1">
              <a:rPr lang="zh-CN" altLang="en-US" smtClean="0"/>
              <a:t>2019/4/1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EAE2257B-7D3A-4904-A38B-0235B6F8A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AA6B-51D0-4508-BF0C-1C5E473C4B8C}" type="slidenum">
              <a:rPr lang="en-US" altLang="zh-CN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494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3CB6EF3-E59B-4D19-8D6C-D79141517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复合赋值运算符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1A016640-CB80-4570-95DE-83B2A4CB9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+=, </a:t>
            </a:r>
            <a:r>
              <a:rPr lang="zh-CN" altLang="en-US" dirty="0"/>
              <a:t>加法赋值运算符，</a:t>
            </a:r>
            <a:r>
              <a:rPr lang="en-US" altLang="zh-CN" dirty="0"/>
              <a:t>c+=a</a:t>
            </a:r>
            <a:r>
              <a:rPr lang="zh-CN" altLang="en-US" dirty="0"/>
              <a:t>等效于</a:t>
            </a:r>
            <a:r>
              <a:rPr lang="en-US" altLang="zh-CN" dirty="0"/>
              <a:t>c=</a:t>
            </a:r>
            <a:r>
              <a:rPr lang="en-US" altLang="zh-CN" dirty="0" err="1"/>
              <a:t>c+a</a:t>
            </a:r>
            <a:r>
              <a:rPr lang="en-US" altLang="zh-CN" dirty="0"/>
              <a:t>    </a:t>
            </a:r>
          </a:p>
          <a:p>
            <a:r>
              <a:rPr lang="en-US" altLang="zh-CN" dirty="0"/>
              <a:t>-=,</a:t>
            </a:r>
            <a:r>
              <a:rPr lang="zh-CN" altLang="en-US" dirty="0"/>
              <a:t>减法赋值运算符，</a:t>
            </a:r>
            <a:r>
              <a:rPr lang="en-US" altLang="zh-CN" dirty="0"/>
              <a:t>c-=</a:t>
            </a:r>
            <a:r>
              <a:rPr lang="en-US" altLang="zh-CN" dirty="0" err="1"/>
              <a:t>a,c</a:t>
            </a:r>
            <a:r>
              <a:rPr lang="en-US" altLang="zh-CN" dirty="0"/>
              <a:t>=c-a</a:t>
            </a:r>
          </a:p>
          <a:p>
            <a:r>
              <a:rPr lang="zh-CN" altLang="en-US" dirty="0"/>
              <a:t>*</a:t>
            </a:r>
            <a:r>
              <a:rPr lang="en-US" altLang="zh-CN" dirty="0"/>
              <a:t>=,</a:t>
            </a:r>
            <a:r>
              <a:rPr lang="zh-CN" altLang="en-US" dirty="0"/>
              <a:t>乘法赋值运算符，</a:t>
            </a:r>
            <a:r>
              <a:rPr lang="en-US" altLang="zh-CN" dirty="0"/>
              <a:t>c*=</a:t>
            </a:r>
            <a:r>
              <a:rPr lang="en-US" altLang="zh-CN" dirty="0" err="1"/>
              <a:t>a,c</a:t>
            </a:r>
            <a:r>
              <a:rPr lang="en-US" altLang="zh-CN" dirty="0"/>
              <a:t>=c*a</a:t>
            </a:r>
          </a:p>
          <a:p>
            <a:r>
              <a:rPr lang="en-US" altLang="zh-CN" dirty="0"/>
              <a:t>/=,</a:t>
            </a:r>
            <a:r>
              <a:rPr lang="zh-CN" altLang="en-US" dirty="0"/>
              <a:t>除法赋值运算符，</a:t>
            </a:r>
            <a:endParaRPr lang="en-US" altLang="zh-CN" dirty="0"/>
          </a:p>
          <a:p>
            <a:r>
              <a:rPr lang="en-US" altLang="zh-CN" dirty="0"/>
              <a:t>%=,</a:t>
            </a:r>
            <a:r>
              <a:rPr lang="zh-CN" altLang="en-US" dirty="0"/>
              <a:t>取模赋值运算符，</a:t>
            </a:r>
            <a:endParaRPr lang="en-US" altLang="zh-CN" dirty="0"/>
          </a:p>
          <a:p>
            <a:r>
              <a:rPr lang="en-US" altLang="zh-CN" dirty="0"/>
              <a:t>**=,</a:t>
            </a:r>
            <a:r>
              <a:rPr lang="zh-CN" altLang="en-US" dirty="0"/>
              <a:t>幂赋值运算符，</a:t>
            </a:r>
            <a:endParaRPr lang="en-US" altLang="zh-CN" dirty="0"/>
          </a:p>
          <a:p>
            <a:r>
              <a:rPr lang="en-US" altLang="zh-CN" dirty="0"/>
              <a:t>//=,</a:t>
            </a:r>
            <a:r>
              <a:rPr lang="zh-CN" altLang="en-US" dirty="0"/>
              <a:t> 取整数赋值运算符，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6B8E162-5D4C-4686-8239-27CA31477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49324-CEA2-48D8-9B22-72A2DCAF585C}" type="datetime1">
              <a:rPr lang="zh-CN" altLang="en-US" smtClean="0"/>
              <a:t>2019/4/1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F034EEE2-AACA-4C2A-8F41-3EBE45913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AA6B-51D0-4508-BF0C-1C5E473C4B8C}" type="slidenum">
              <a:rPr lang="en-US" altLang="zh-CN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386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ython程序设计-课件模板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演示文稿1" id="{C5D7B589-575D-4D2C-ABB9-4E8A1509B9AA}" vid="{962EF881-106E-42DB-8E1B-95BC9AA9DF5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869</TotalTime>
  <Words>1850</Words>
  <Application>Microsoft Office PowerPoint</Application>
  <PresentationFormat>宽屏</PresentationFormat>
  <Paragraphs>279</Paragraphs>
  <Slides>45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6" baseType="lpstr">
      <vt:lpstr>arail</vt:lpstr>
      <vt:lpstr>华文中宋</vt:lpstr>
      <vt:lpstr>宋体</vt:lpstr>
      <vt:lpstr>Arial</vt:lpstr>
      <vt:lpstr>Calibri</vt:lpstr>
      <vt:lpstr>Consolas</vt:lpstr>
      <vt:lpstr>Times New Roman</vt:lpstr>
      <vt:lpstr>Verdana</vt:lpstr>
      <vt:lpstr>Wingdings</vt:lpstr>
      <vt:lpstr>Python程序设计-课件模板</vt:lpstr>
      <vt:lpstr>Image</vt:lpstr>
      <vt:lpstr>第3章 顺序与选择结构  吴兰岸</vt:lpstr>
      <vt:lpstr>3.1 程序设计过程</vt:lpstr>
      <vt:lpstr>三种基本逻辑结构</vt:lpstr>
      <vt:lpstr>三种基本逻辑结构</vt:lpstr>
      <vt:lpstr>三种基本逻辑结构</vt:lpstr>
      <vt:lpstr>程序流程图</vt:lpstr>
      <vt:lpstr>3.2 顺序结构程序设计</vt:lpstr>
      <vt:lpstr>赋值语句</vt:lpstr>
      <vt:lpstr>复合赋值运算符</vt:lpstr>
      <vt:lpstr>输入与输出</vt:lpstr>
      <vt:lpstr>顺序结构程序设计例题</vt:lpstr>
      <vt:lpstr>顺序结构程序设计例题</vt:lpstr>
      <vt:lpstr>顺序结构程序设计例题</vt:lpstr>
      <vt:lpstr>程序代码</vt:lpstr>
      <vt:lpstr>顺序结构程序设计例题</vt:lpstr>
      <vt:lpstr>3.4 选择结构程序设计</vt:lpstr>
      <vt:lpstr>3.4.1 单分支选择结构</vt:lpstr>
      <vt:lpstr>3.4.4 选择结构例题（单分支）</vt:lpstr>
      <vt:lpstr>3.4.2 双分支结构</vt:lpstr>
      <vt:lpstr>3.4.3 多分支结构</vt:lpstr>
      <vt:lpstr>3.4.4 选择结构例题（单分支）</vt:lpstr>
      <vt:lpstr>如何实现两个数a、b的交换</vt:lpstr>
      <vt:lpstr>3.4.4 选择结构例题（单分支）</vt:lpstr>
      <vt:lpstr>3.4.4 选择结构例题（双分支）</vt:lpstr>
      <vt:lpstr>3.4.4 选择结构例题（多分支结构）</vt:lpstr>
      <vt:lpstr>3.4.5 选择结构的嵌套</vt:lpstr>
      <vt:lpstr>例题10</vt:lpstr>
      <vt:lpstr>程序</vt:lpstr>
      <vt:lpstr>选择结构应用</vt:lpstr>
      <vt:lpstr>例12</vt:lpstr>
      <vt:lpstr>例13</vt:lpstr>
      <vt:lpstr>PowerPoint 演示文稿</vt:lpstr>
      <vt:lpstr>例题14</vt:lpstr>
      <vt:lpstr>程序代码</vt:lpstr>
      <vt:lpstr>选择结构嵌套</vt:lpstr>
      <vt:lpstr>例15：编写程序，判断今天是今年的第几天。</vt:lpstr>
      <vt:lpstr>3.5 程序设计方法与风格</vt:lpstr>
      <vt:lpstr>3.6 编程规范</vt:lpstr>
      <vt:lpstr>3.6 编程规范</vt:lpstr>
      <vt:lpstr>3.6 编程规范</vt:lpstr>
      <vt:lpstr>习题（选择题）</vt:lpstr>
      <vt:lpstr>习题（选择题）</vt:lpstr>
      <vt:lpstr>习题（选择题）</vt:lpstr>
      <vt:lpstr>习题（选择题）</vt:lpstr>
      <vt:lpstr>思考题（编程题）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lanan wu</dc:creator>
  <cp:lastModifiedBy>gxtc</cp:lastModifiedBy>
  <cp:revision>108</cp:revision>
  <dcterms:created xsi:type="dcterms:W3CDTF">2018-03-13T06:43:58Z</dcterms:created>
  <dcterms:modified xsi:type="dcterms:W3CDTF">2019-04-01T01:09:18Z</dcterms:modified>
</cp:coreProperties>
</file>